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5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y="5143500" cx="9144000"/>
  <p:notesSz cx="6858000" cy="9144000"/>
  <p:embeddedFontLst>
    <p:embeddedFont>
      <p:font typeface="Carme"/>
      <p:regular r:id="rId40"/>
    </p:embeddedFont>
    <p:embeddedFont>
      <p:font typeface="Raleway"/>
      <p:regular r:id="rId41"/>
      <p:bold r:id="rId42"/>
      <p:italic r:id="rId43"/>
      <p:boldItalic r:id="rId44"/>
    </p:embeddedFont>
    <p:embeddedFont>
      <p:font typeface="Poppins"/>
      <p:regular r:id="rId45"/>
      <p:bold r:id="rId46"/>
      <p:italic r:id="rId47"/>
      <p:boldItalic r:id="rId48"/>
    </p:embeddedFont>
    <p:embeddedFont>
      <p:font typeface="Ultra"/>
      <p:regular r:id="rId49"/>
    </p:embeddedFont>
    <p:embeddedFont>
      <p:font typeface="Comfortaa"/>
      <p:regular r:id="rId50"/>
      <p:bold r:id="rId51"/>
    </p:embeddedFont>
    <p:embeddedFont>
      <p:font typeface="Questrial"/>
      <p:regular r:id="rId52"/>
    </p:embeddedFont>
    <p:embeddedFont>
      <p:font typeface="Karla"/>
      <p:regular r:id="rId53"/>
      <p:bold r:id="rId54"/>
      <p:italic r:id="rId55"/>
      <p:boldItalic r:id="rId56"/>
    </p:embeddedFont>
    <p:embeddedFont>
      <p:font typeface="Open Sans"/>
      <p:regular r:id="rId57"/>
      <p:bold r:id="rId58"/>
      <p:italic r:id="rId59"/>
      <p:boldItalic r:id="rId6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AD0C346C-E394-47A9-A499-C95F82D8A7B1}">
  <a:tblStyle styleId="{AD0C346C-E394-47A9-A499-C95F82D8A7B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arme-regular.fntdata"/><Relationship Id="rId42" Type="http://schemas.openxmlformats.org/officeDocument/2006/relationships/font" Target="fonts/Raleway-bold.fntdata"/><Relationship Id="rId41" Type="http://schemas.openxmlformats.org/officeDocument/2006/relationships/font" Target="fonts/Raleway-regular.fntdata"/><Relationship Id="rId44" Type="http://schemas.openxmlformats.org/officeDocument/2006/relationships/font" Target="fonts/Raleway-boldItalic.fntdata"/><Relationship Id="rId43" Type="http://schemas.openxmlformats.org/officeDocument/2006/relationships/font" Target="fonts/Raleway-italic.fntdata"/><Relationship Id="rId46" Type="http://schemas.openxmlformats.org/officeDocument/2006/relationships/font" Target="fonts/Poppins-bold.fntdata"/><Relationship Id="rId45" Type="http://schemas.openxmlformats.org/officeDocument/2006/relationships/font" Target="fonts/Poppins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Poppins-boldItalic.fntdata"/><Relationship Id="rId47" Type="http://schemas.openxmlformats.org/officeDocument/2006/relationships/font" Target="fonts/Poppins-italic.fntdata"/><Relationship Id="rId49" Type="http://schemas.openxmlformats.org/officeDocument/2006/relationships/font" Target="fonts/Ultra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OpenSans-boldItalic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Comfortaa-bold.fntdata"/><Relationship Id="rId50" Type="http://schemas.openxmlformats.org/officeDocument/2006/relationships/font" Target="fonts/Comfortaa-regular.fntdata"/><Relationship Id="rId53" Type="http://schemas.openxmlformats.org/officeDocument/2006/relationships/font" Target="fonts/Karla-regular.fntdata"/><Relationship Id="rId52" Type="http://schemas.openxmlformats.org/officeDocument/2006/relationships/font" Target="fonts/Questrial-regular.fntdata"/><Relationship Id="rId11" Type="http://schemas.openxmlformats.org/officeDocument/2006/relationships/slide" Target="slides/slide6.xml"/><Relationship Id="rId55" Type="http://schemas.openxmlformats.org/officeDocument/2006/relationships/font" Target="fonts/Karla-italic.fntdata"/><Relationship Id="rId10" Type="http://schemas.openxmlformats.org/officeDocument/2006/relationships/slide" Target="slides/slide5.xml"/><Relationship Id="rId54" Type="http://schemas.openxmlformats.org/officeDocument/2006/relationships/font" Target="fonts/Karla-bold.fntdata"/><Relationship Id="rId13" Type="http://schemas.openxmlformats.org/officeDocument/2006/relationships/slide" Target="slides/slide8.xml"/><Relationship Id="rId57" Type="http://schemas.openxmlformats.org/officeDocument/2006/relationships/font" Target="fonts/OpenSans-regular.fntdata"/><Relationship Id="rId12" Type="http://schemas.openxmlformats.org/officeDocument/2006/relationships/slide" Target="slides/slide7.xml"/><Relationship Id="rId56" Type="http://schemas.openxmlformats.org/officeDocument/2006/relationships/font" Target="fonts/Karla-boldItalic.fntdata"/><Relationship Id="rId15" Type="http://schemas.openxmlformats.org/officeDocument/2006/relationships/slide" Target="slides/slide10.xml"/><Relationship Id="rId59" Type="http://schemas.openxmlformats.org/officeDocument/2006/relationships/font" Target="fonts/OpenSans-italic.fntdata"/><Relationship Id="rId14" Type="http://schemas.openxmlformats.org/officeDocument/2006/relationships/slide" Target="slides/slide9.xml"/><Relationship Id="rId58" Type="http://schemas.openxmlformats.org/officeDocument/2006/relationships/font" Target="fonts/OpenSans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" name="Google Shape;5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493e3afbe0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493e3afbe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4971f31ab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4971f31ab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493e3afbe0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493e3afbe0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493e3afbe0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493e3afbe0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493e3afbe0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493e3afbe0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493e3afbe0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493e3afbe0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4978c7add5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4978c7add5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Podemos tirar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49823594a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49823594a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493e3afbe0_0_2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493e3afbe0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Existem 1,658 Criptomoedas (Mar 2018, The Motley Fool)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Existem 182 moedas “reais” no mundo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493e3afbe0_0_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493e3afbe0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 maioria com características únicas: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Tempo entre transações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Tamanho dos blocos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Algoritmo de consenso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Suporte a smart-contracts?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Anonimização?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Entre outros...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493e3afbe0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493e3afbe0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Para blockchains em outras aplicações temos ainda mais caracteristicas.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en" sz="1200">
                <a:solidFill>
                  <a:schemeClr val="dk1"/>
                </a:solidFill>
              </a:rPr>
              <a:t>Como é processado o smart-contract?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en" sz="1200">
                <a:solidFill>
                  <a:schemeClr val="dk1"/>
                </a:solidFill>
              </a:rPr>
              <a:t>Como vai ser feita a conexão com a blockchain?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en" sz="1200">
                <a:solidFill>
                  <a:schemeClr val="dk1"/>
                </a:solidFill>
              </a:rPr>
              <a:t>Blockchain pública ou permissionada?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en" sz="1200">
                <a:solidFill>
                  <a:schemeClr val="dk1"/>
                </a:solidFill>
              </a:rPr>
              <a:t>Os usuários vão ser identificados?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en" sz="1200">
                <a:solidFill>
                  <a:schemeClr val="dk1"/>
                </a:solidFill>
              </a:rPr>
              <a:t>Preciso de uma criptomoeda associada?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en" sz="1200">
                <a:solidFill>
                  <a:schemeClr val="dk1"/>
                </a:solidFill>
              </a:rPr>
              <a:t>...</a:t>
            </a:r>
            <a:endParaRPr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493e3afbe0_0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493e3afbe0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</a:rPr>
              <a:t>Como escolher a melhor solução para o seu problema?</a:t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</a:rPr>
              <a:t>Torna necessário uma estratégia para escolher entre as opções.</a:t>
            </a:r>
            <a:endParaRPr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4971f31ab8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4971f31ab8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4971f31ab8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4971f31ab8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4971f31ab8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4971f31ab8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49823594a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49823594a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49823594a4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49823594a4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Protocolo que vai ser utilizado para comunicação (pode ser um protocolo voltado para um tipo específico, como MQTT para IOT).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Arquitetura da rede P2P, como pode ser conectado a blockchain.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Restrições de acesso a rede (privada ou pública).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49823594a4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49823594a4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49823594a4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49823594a4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49823594a4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49823594a4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49823594a4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49823594a4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49823594a4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49823594a4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49823594a4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49823594a4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499fa5ca0f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499fa5ca0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499fa5ca0f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499fa5ca0f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49823594a4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49823594a4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4954277a1d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4954277a1d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Char char="➔"/>
            </a:pPr>
            <a:r>
              <a:rPr lang="en" sz="1200">
                <a:solidFill>
                  <a:schemeClr val="dk1"/>
                </a:solidFill>
              </a:rPr>
              <a:t>Foco: Cadeia logistica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➔"/>
            </a:pPr>
            <a:r>
              <a:rPr lang="en" sz="1200">
                <a:solidFill>
                  <a:schemeClr val="dk1"/>
                </a:solidFill>
              </a:rPr>
              <a:t>Algoritmo de consenso: PBFT (alterável)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➔"/>
            </a:pPr>
            <a:r>
              <a:rPr lang="en" sz="1200">
                <a:solidFill>
                  <a:schemeClr val="dk1"/>
                </a:solidFill>
              </a:rPr>
              <a:t>Blockchain privada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➔"/>
            </a:pPr>
            <a:r>
              <a:rPr lang="en" sz="1200">
                <a:solidFill>
                  <a:schemeClr val="dk1"/>
                </a:solidFill>
              </a:rPr>
              <a:t>Permissionada</a:t>
            </a:r>
            <a:endParaRPr sz="12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4954277a1d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4954277a1d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Char char="➔"/>
            </a:pPr>
            <a:r>
              <a:rPr lang="en" sz="1200">
                <a:solidFill>
                  <a:schemeClr val="dk1"/>
                </a:solidFill>
              </a:rPr>
              <a:t>Foco: Criptomoeda e smart contract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➔"/>
            </a:pPr>
            <a:r>
              <a:rPr lang="en" sz="1200">
                <a:solidFill>
                  <a:schemeClr val="dk1"/>
                </a:solidFill>
              </a:rPr>
              <a:t>Algoritmo de consenso: PoW (Não alterável)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➔"/>
            </a:pPr>
            <a:r>
              <a:rPr lang="en" sz="1200">
                <a:solidFill>
                  <a:schemeClr val="dk1"/>
                </a:solidFill>
              </a:rPr>
              <a:t>Blockchain pública ou privada</a:t>
            </a:r>
            <a:endParaRPr sz="12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495d2fbd96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495d2fbd96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Char char="➔"/>
            </a:pPr>
            <a:r>
              <a:rPr lang="en" sz="1200">
                <a:solidFill>
                  <a:schemeClr val="dk1"/>
                </a:solidFill>
              </a:rPr>
              <a:t>Transferencia de commodities entre empresas de diferentes países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➔"/>
            </a:pPr>
            <a:r>
              <a:rPr lang="en" sz="1200">
                <a:solidFill>
                  <a:schemeClr val="dk1"/>
                </a:solidFill>
              </a:rPr>
              <a:t>Dados não podem ser públicos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➔"/>
            </a:pPr>
            <a:r>
              <a:rPr lang="en" sz="1200">
                <a:solidFill>
                  <a:schemeClr val="dk1"/>
                </a:solidFill>
              </a:rPr>
              <a:t>Apenas pessoas autorizadas podem fazer transferências</a:t>
            </a:r>
            <a:endParaRPr sz="12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495d2fbd96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495d2fbd96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Char char="➔"/>
            </a:pPr>
            <a:r>
              <a:rPr lang="en" sz="1200">
                <a:solidFill>
                  <a:schemeClr val="dk1"/>
                </a:solidFill>
              </a:rPr>
              <a:t>Melhor escolha: Hyperledger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➔"/>
            </a:pPr>
            <a:r>
              <a:rPr lang="en" sz="1200">
                <a:solidFill>
                  <a:schemeClr val="dk1"/>
                </a:solidFill>
              </a:rPr>
              <a:t>Blockchain privada e permissionada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➔"/>
            </a:pPr>
            <a:r>
              <a:rPr lang="en" sz="1200">
                <a:solidFill>
                  <a:schemeClr val="dk1"/>
                </a:solidFill>
              </a:rPr>
              <a:t>Não realiza processo de mineração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➔"/>
            </a:pPr>
            <a:r>
              <a:rPr lang="en" sz="1200">
                <a:solidFill>
                  <a:schemeClr val="dk1"/>
                </a:solidFill>
              </a:rPr>
              <a:t>Não necessita uso de criptomoedas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499fa5ca0f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499fa5ca0f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Char char="➔"/>
            </a:pPr>
            <a:r>
              <a:rPr lang="en" sz="1200">
                <a:solidFill>
                  <a:schemeClr val="dk1"/>
                </a:solidFill>
              </a:rPr>
              <a:t>Transferencia de commodities entre empresas de diferentes países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➔"/>
            </a:pPr>
            <a:r>
              <a:rPr lang="en" sz="1200">
                <a:solidFill>
                  <a:schemeClr val="dk1"/>
                </a:solidFill>
              </a:rPr>
              <a:t>Dados não podem ser públicos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➔"/>
            </a:pPr>
            <a:r>
              <a:rPr lang="en" sz="1200">
                <a:solidFill>
                  <a:schemeClr val="dk1"/>
                </a:solidFill>
              </a:rPr>
              <a:t>Apenas pessoas autorizadas podem fazer transferências</a:t>
            </a:r>
            <a:endParaRPr sz="12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499fa5ca0f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499fa5ca0f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Char char="➔"/>
            </a:pPr>
            <a:r>
              <a:rPr lang="en" sz="1200">
                <a:solidFill>
                  <a:schemeClr val="dk1"/>
                </a:solidFill>
              </a:rPr>
              <a:t>Melhor escolha: Hyperledger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➔"/>
            </a:pPr>
            <a:r>
              <a:rPr lang="en" sz="1200">
                <a:solidFill>
                  <a:schemeClr val="dk1"/>
                </a:solidFill>
              </a:rPr>
              <a:t>Blockchain privada e permissionada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➔"/>
            </a:pPr>
            <a:r>
              <a:rPr lang="en" sz="1200">
                <a:solidFill>
                  <a:schemeClr val="dk1"/>
                </a:solidFill>
              </a:rPr>
              <a:t>Não realiza processo de mineração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➔"/>
            </a:pPr>
            <a:r>
              <a:rPr lang="en" sz="1200">
                <a:solidFill>
                  <a:schemeClr val="dk1"/>
                </a:solidFill>
              </a:rPr>
              <a:t>Não necessita uso de criptomoedas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493e3afbe0_0_28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0" name="Google Shape;490;g493e3afbe0_0_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Slide de título" showMasterSp="0" type="title">
  <p:cSld name="TITLE">
    <p:bg>
      <p:bgPr>
        <a:solidFill>
          <a:schemeClr val="dk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433388" y="3486328"/>
            <a:ext cx="4570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type="ctrTitle"/>
          </p:nvPr>
        </p:nvSpPr>
        <p:spPr>
          <a:xfrm>
            <a:off x="428625" y="1141987"/>
            <a:ext cx="5888100" cy="229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rme"/>
              <a:buNone/>
              <a:defRPr b="0" i="0" sz="44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9" name="Google Shape;19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2400" y="152400"/>
            <a:ext cx="2367675" cy="97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69575" y="76200"/>
            <a:ext cx="1363625" cy="133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124650" y="322200"/>
            <a:ext cx="7370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b="1" i="0" sz="24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b="1" i="0" sz="24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b="1" i="0" sz="24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b="1" i="0" sz="24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b="1" i="0" sz="24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b="1" i="0" sz="24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b="1" i="0" sz="24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b="1" i="0" sz="24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b="1" i="0" sz="24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581850" y="988800"/>
            <a:ext cx="8205900" cy="34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➔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◆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○"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◆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◆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">
  <p:cSld name="Slide de título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4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conteúdo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2499362" y="129899"/>
            <a:ext cx="4257600" cy="65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  <a:defRPr b="0" i="0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457200" y="9715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beçalho da Seção" type="secHead">
  <p:cSld name="SECTION_HEADER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6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omente título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1780991" y="205978"/>
            <a:ext cx="6321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bg>
      <p:bgPr>
        <a:solidFill>
          <a:srgbClr val="FFFFFF"/>
        </a:soli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 txBox="1"/>
          <p:nvPr>
            <p:ph type="ctrTitle"/>
          </p:nvPr>
        </p:nvSpPr>
        <p:spPr>
          <a:xfrm>
            <a:off x="1815525" y="2040550"/>
            <a:ext cx="55131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aleway"/>
              <a:buNone/>
              <a:defRPr b="1" i="0" sz="3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Raleway"/>
              <a:buNone/>
              <a:defRPr b="1" i="0" sz="36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Raleway"/>
              <a:buNone/>
              <a:defRPr b="1" i="0" sz="36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Raleway"/>
              <a:buNone/>
              <a:defRPr b="1" i="0" sz="36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Raleway"/>
              <a:buNone/>
              <a:defRPr b="1" i="0" sz="36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Raleway"/>
              <a:buNone/>
              <a:defRPr b="1" i="0" sz="36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Raleway"/>
              <a:buNone/>
              <a:defRPr b="1" i="0" sz="36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Raleway"/>
              <a:buNone/>
              <a:defRPr b="1" i="0" sz="36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Raleway"/>
              <a:buNone/>
              <a:defRPr b="1" i="0" sz="36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1815375" y="3068650"/>
            <a:ext cx="55131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Karla"/>
              <a:buNone/>
              <a:defRPr b="1" i="0" sz="1800" u="none" cap="none" strike="noStrike">
                <a:solidFill>
                  <a:srgbClr val="434343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1800"/>
              <a:buFont typeface="Karla"/>
              <a:buNone/>
              <a:defRPr b="1" i="0" sz="1800" u="none" cap="none" strike="noStrike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1800"/>
              <a:buFont typeface="Karla"/>
              <a:buNone/>
              <a:defRPr b="1" i="0" sz="1800" u="none" cap="none" strike="noStrike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1800"/>
              <a:buFont typeface="Karla"/>
              <a:buNone/>
              <a:defRPr b="1" i="0" sz="1800" u="none" cap="none" strike="noStrike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1800"/>
              <a:buFont typeface="Karla"/>
              <a:buNone/>
              <a:defRPr b="1" i="0" sz="1800" u="none" cap="none" strike="noStrike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1800"/>
              <a:buFont typeface="Karla"/>
              <a:buNone/>
              <a:defRPr b="1" i="0" sz="1800" u="none" cap="none" strike="noStrike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1800"/>
              <a:buFont typeface="Karla"/>
              <a:buNone/>
              <a:defRPr b="1" i="0" sz="1800" u="none" cap="none" strike="noStrike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1800"/>
              <a:buFont typeface="Karla"/>
              <a:buNone/>
              <a:defRPr b="1" i="0" sz="1800" u="none" cap="none" strike="noStrike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1800"/>
              <a:buFont typeface="Karla"/>
              <a:buNone/>
              <a:defRPr b="1" i="0" sz="1800" u="none" cap="none" strike="noStrike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>
  <p:cSld name="TITLE_2">
    <p:bg>
      <p:bgPr>
        <a:noFill/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/>
          <p:nvPr>
            <p:ph type="ctrTitle"/>
          </p:nvPr>
        </p:nvSpPr>
        <p:spPr>
          <a:xfrm>
            <a:off x="1719025" y="1991825"/>
            <a:ext cx="57060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Raleway"/>
              <a:buNone/>
              <a:defRPr b="1" i="0" sz="4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Raleway"/>
              <a:buNone/>
              <a:defRPr b="1" i="0" sz="48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Raleway"/>
              <a:buNone/>
              <a:defRPr b="1" i="0" sz="48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Raleway"/>
              <a:buNone/>
              <a:defRPr b="1" i="0" sz="48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Raleway"/>
              <a:buNone/>
              <a:defRPr b="1" i="0" sz="48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Raleway"/>
              <a:buNone/>
              <a:defRPr b="1" i="0" sz="48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Raleway"/>
              <a:buNone/>
              <a:defRPr b="1" i="0" sz="48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Raleway"/>
              <a:buNone/>
              <a:defRPr b="1" i="0" sz="48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Raleway"/>
              <a:buNone/>
              <a:defRPr b="1" i="0" sz="48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49" name="Google Shape;49;p1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_HEADER_1">
  <p:cSld name="SECTION_HEADER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1.png"/><Relationship Id="rId2" Type="http://schemas.openxmlformats.org/officeDocument/2006/relationships/image" Target="../media/image60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457200" y="9715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1"/>
          <p:cNvSpPr/>
          <p:nvPr/>
        </p:nvSpPr>
        <p:spPr>
          <a:xfrm>
            <a:off x="32" y="-18"/>
            <a:ext cx="9144000" cy="857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cxnSp>
        <p:nvCxnSpPr>
          <p:cNvPr id="8" name="Google Shape;8;p1"/>
          <p:cNvCxnSpPr/>
          <p:nvPr/>
        </p:nvCxnSpPr>
        <p:spPr>
          <a:xfrm>
            <a:off x="0" y="909625"/>
            <a:ext cx="9144000" cy="1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" name="Google Shape;9;p1"/>
          <p:cNvCxnSpPr/>
          <p:nvPr/>
        </p:nvCxnSpPr>
        <p:spPr>
          <a:xfrm>
            <a:off x="-32" y="964395"/>
            <a:ext cx="9144000" cy="1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" name="Google Shape;10;p1"/>
          <p:cNvSpPr/>
          <p:nvPr/>
        </p:nvSpPr>
        <p:spPr>
          <a:xfrm>
            <a:off x="0" y="4768468"/>
            <a:ext cx="9144000" cy="375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cxnSp>
        <p:nvCxnSpPr>
          <p:cNvPr id="11" name="Google Shape;11;p1"/>
          <p:cNvCxnSpPr/>
          <p:nvPr/>
        </p:nvCxnSpPr>
        <p:spPr>
          <a:xfrm>
            <a:off x="0" y="4713699"/>
            <a:ext cx="9144000" cy="1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" name="Google Shape;13;p1"/>
          <p:cNvSpPr txBox="1"/>
          <p:nvPr/>
        </p:nvSpPr>
        <p:spPr>
          <a:xfrm>
            <a:off x="1876208" y="4814910"/>
            <a:ext cx="5243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TDC 2018 - Blockchain which color?</a:t>
            </a:r>
            <a:endParaRPr sz="16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4" name="Google Shape;14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76225" y="4827525"/>
            <a:ext cx="661925" cy="27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505700" y="34950"/>
            <a:ext cx="2572200" cy="8574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4.png"/><Relationship Id="rId4" Type="http://schemas.openxmlformats.org/officeDocument/2006/relationships/image" Target="../media/image57.png"/><Relationship Id="rId5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5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Relationship Id="rId4" Type="http://schemas.openxmlformats.org/officeDocument/2006/relationships/image" Target="../media/image13.png"/><Relationship Id="rId5" Type="http://schemas.openxmlformats.org/officeDocument/2006/relationships/image" Target="../media/image3.png"/><Relationship Id="rId6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jpg"/><Relationship Id="rId4" Type="http://schemas.openxmlformats.org/officeDocument/2006/relationships/image" Target="../media/image4.png"/><Relationship Id="rId5" Type="http://schemas.openxmlformats.org/officeDocument/2006/relationships/image" Target="../media/image20.gif"/><Relationship Id="rId6" Type="http://schemas.openxmlformats.org/officeDocument/2006/relationships/image" Target="../media/image22.png"/><Relationship Id="rId7" Type="http://schemas.openxmlformats.org/officeDocument/2006/relationships/image" Target="../media/image15.png"/><Relationship Id="rId8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0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5.png"/><Relationship Id="rId4" Type="http://schemas.openxmlformats.org/officeDocument/2006/relationships/image" Target="../media/image18.png"/><Relationship Id="rId9" Type="http://schemas.openxmlformats.org/officeDocument/2006/relationships/image" Target="../media/image21.png"/><Relationship Id="rId5" Type="http://schemas.openxmlformats.org/officeDocument/2006/relationships/image" Target="../media/image24.png"/><Relationship Id="rId6" Type="http://schemas.openxmlformats.org/officeDocument/2006/relationships/image" Target="../media/image27.png"/><Relationship Id="rId7" Type="http://schemas.openxmlformats.org/officeDocument/2006/relationships/image" Target="../media/image23.png"/><Relationship Id="rId8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6.png"/><Relationship Id="rId4" Type="http://schemas.openxmlformats.org/officeDocument/2006/relationships/image" Target="../media/image29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6.png"/><Relationship Id="rId4" Type="http://schemas.openxmlformats.org/officeDocument/2006/relationships/image" Target="../media/image3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6.png"/><Relationship Id="rId4" Type="http://schemas.openxmlformats.org/officeDocument/2006/relationships/image" Target="../media/image2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6.png"/><Relationship Id="rId4" Type="http://schemas.openxmlformats.org/officeDocument/2006/relationships/image" Target="../media/image29.png"/><Relationship Id="rId5" Type="http://schemas.openxmlformats.org/officeDocument/2006/relationships/image" Target="../media/image28.png"/><Relationship Id="rId6" Type="http://schemas.openxmlformats.org/officeDocument/2006/relationships/image" Target="../media/image33.png"/><Relationship Id="rId7" Type="http://schemas.openxmlformats.org/officeDocument/2006/relationships/image" Target="../media/image4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6.png"/><Relationship Id="rId4" Type="http://schemas.openxmlformats.org/officeDocument/2006/relationships/image" Target="../media/image29.png"/><Relationship Id="rId5" Type="http://schemas.openxmlformats.org/officeDocument/2006/relationships/image" Target="../media/image2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6.png"/><Relationship Id="rId4" Type="http://schemas.openxmlformats.org/officeDocument/2006/relationships/image" Target="../media/image29.png"/><Relationship Id="rId5" Type="http://schemas.openxmlformats.org/officeDocument/2006/relationships/image" Target="../media/image2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6.png"/><Relationship Id="rId4" Type="http://schemas.openxmlformats.org/officeDocument/2006/relationships/image" Target="../media/image29.png"/><Relationship Id="rId5" Type="http://schemas.openxmlformats.org/officeDocument/2006/relationships/image" Target="../media/image25.png"/><Relationship Id="rId6" Type="http://schemas.openxmlformats.org/officeDocument/2006/relationships/image" Target="../media/image3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6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32.png"/><Relationship Id="rId7" Type="http://schemas.openxmlformats.org/officeDocument/2006/relationships/image" Target="../media/image3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8.png"/><Relationship Id="rId4" Type="http://schemas.openxmlformats.org/officeDocument/2006/relationships/image" Target="../media/image35.png"/><Relationship Id="rId5" Type="http://schemas.openxmlformats.org/officeDocument/2006/relationships/image" Target="../media/image4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1.jpg"/><Relationship Id="rId4" Type="http://schemas.openxmlformats.org/officeDocument/2006/relationships/image" Target="../media/image59.png"/><Relationship Id="rId5" Type="http://schemas.openxmlformats.org/officeDocument/2006/relationships/image" Target="../media/image53.png"/><Relationship Id="rId6" Type="http://schemas.openxmlformats.org/officeDocument/2006/relationships/image" Target="../media/image36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8.png"/><Relationship Id="rId4" Type="http://schemas.openxmlformats.org/officeDocument/2006/relationships/image" Target="../media/image37.jpg"/><Relationship Id="rId5" Type="http://schemas.openxmlformats.org/officeDocument/2006/relationships/image" Target="../media/image44.jpg"/><Relationship Id="rId6" Type="http://schemas.openxmlformats.org/officeDocument/2006/relationships/image" Target="../media/image47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6.jpg"/><Relationship Id="rId4" Type="http://schemas.openxmlformats.org/officeDocument/2006/relationships/image" Target="../media/image55.png"/><Relationship Id="rId5" Type="http://schemas.openxmlformats.org/officeDocument/2006/relationships/image" Target="../media/image52.png"/><Relationship Id="rId6" Type="http://schemas.openxmlformats.org/officeDocument/2006/relationships/image" Target="../media/image50.png"/><Relationship Id="rId7" Type="http://schemas.openxmlformats.org/officeDocument/2006/relationships/image" Target="../media/image49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8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type="ctrTitle"/>
          </p:nvPr>
        </p:nvSpPr>
        <p:spPr>
          <a:xfrm>
            <a:off x="141875" y="1294375"/>
            <a:ext cx="8883900" cy="229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500"/>
              <a:t>Blockchain which color?</a:t>
            </a:r>
            <a:endParaRPr sz="3500"/>
          </a:p>
        </p:txBody>
      </p:sp>
      <p:sp>
        <p:nvSpPr>
          <p:cNvPr id="58" name="Google Shape;58;p12"/>
          <p:cNvSpPr txBox="1"/>
          <p:nvPr>
            <p:ph idx="1" type="subTitle"/>
          </p:nvPr>
        </p:nvSpPr>
        <p:spPr>
          <a:xfrm>
            <a:off x="555875" y="3943500"/>
            <a:ext cx="7879500" cy="16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"/>
              <a:t>Henry Nunes - henry.nunes@outlook.com</a:t>
            </a:r>
            <a:br>
              <a:rPr lang="en"/>
            </a:br>
            <a:r>
              <a:rPr lang="en"/>
              <a:t>Bruno Lippert - bruno.lippert@acad.pucrs.br</a:t>
            </a:r>
            <a:endParaRPr b="0" i="0" sz="2000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t/>
            </a:r>
            <a:endParaRPr b="0" i="0" sz="1600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t/>
            </a:r>
            <a:endParaRPr b="0" i="0" sz="1600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t/>
            </a:r>
            <a:endParaRPr b="0" i="0" sz="2000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title"/>
          </p:nvPr>
        </p:nvSpPr>
        <p:spPr>
          <a:xfrm>
            <a:off x="2499362" y="129899"/>
            <a:ext cx="4257600" cy="65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Hype</a:t>
            </a:r>
            <a:endParaRPr/>
          </a:p>
        </p:txBody>
      </p:sp>
      <p:sp>
        <p:nvSpPr>
          <p:cNvPr id="64" name="Google Shape;64;p13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" name="Google Shape;65;p13"/>
          <p:cNvSpPr txBox="1"/>
          <p:nvPr/>
        </p:nvSpPr>
        <p:spPr>
          <a:xfrm>
            <a:off x="551725" y="2170050"/>
            <a:ext cx="2549700" cy="15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Font typeface="Comfortaa"/>
              <a:buChar char="➔"/>
            </a:pPr>
            <a:r>
              <a:rPr lang="en" sz="2400">
                <a:latin typeface="Comfortaa"/>
                <a:ea typeface="Comfortaa"/>
                <a:cs typeface="Comfortaa"/>
                <a:sym typeface="Comfortaa"/>
              </a:rPr>
              <a:t>Expectativa </a:t>
            </a:r>
            <a:r>
              <a:rPr i="1" lang="en" sz="2400">
                <a:latin typeface="Comfortaa"/>
                <a:ea typeface="Comfortaa"/>
                <a:cs typeface="Comfortaa"/>
                <a:sym typeface="Comfortaa"/>
              </a:rPr>
              <a:t>vs</a:t>
            </a:r>
            <a:r>
              <a:rPr lang="en" sz="2400">
                <a:latin typeface="Comfortaa"/>
                <a:ea typeface="Comfortaa"/>
                <a:cs typeface="Comfortaa"/>
                <a:sym typeface="Comfortaa"/>
              </a:rPr>
              <a:t>. Tempo</a:t>
            </a:r>
            <a:endParaRPr sz="24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4450" y="1019300"/>
            <a:ext cx="5233724" cy="3646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/>
          <p:nvPr>
            <p:ph type="title"/>
          </p:nvPr>
        </p:nvSpPr>
        <p:spPr>
          <a:xfrm>
            <a:off x="2499362" y="129899"/>
            <a:ext cx="4257600" cy="65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Altas expectativas</a:t>
            </a:r>
            <a:endParaRPr/>
          </a:p>
        </p:txBody>
      </p:sp>
      <p:sp>
        <p:nvSpPr>
          <p:cNvPr id="72" name="Google Shape;72;p14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 b="25317" l="55076" r="22343" t="38432"/>
          <a:stretch/>
        </p:blipFill>
        <p:spPr>
          <a:xfrm>
            <a:off x="4057649" y="1180050"/>
            <a:ext cx="4207722" cy="26143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4"/>
          <p:cNvPicPr preferRelativeResize="0"/>
          <p:nvPr/>
        </p:nvPicPr>
        <p:blipFill rotWithShape="1">
          <a:blip r:embed="rId4">
            <a:alphaModFix/>
          </a:blip>
          <a:srcRect b="5795" l="55314" r="6874" t="36766"/>
          <a:stretch/>
        </p:blipFill>
        <p:spPr>
          <a:xfrm>
            <a:off x="599925" y="1585579"/>
            <a:ext cx="4124148" cy="242445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4"/>
          <p:cNvPicPr preferRelativeResize="0"/>
          <p:nvPr/>
        </p:nvPicPr>
        <p:blipFill rotWithShape="1">
          <a:blip r:embed="rId5">
            <a:alphaModFix/>
          </a:blip>
          <a:srcRect b="48566" l="12794" r="35470" t="22939"/>
          <a:stretch/>
        </p:blipFill>
        <p:spPr>
          <a:xfrm>
            <a:off x="3111325" y="2917250"/>
            <a:ext cx="4257601" cy="146549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/>
          <p:nvPr>
            <p:ph type="title"/>
          </p:nvPr>
        </p:nvSpPr>
        <p:spPr>
          <a:xfrm>
            <a:off x="200775" y="129900"/>
            <a:ext cx="7648200" cy="65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Gap</a:t>
            </a:r>
            <a:endParaRPr/>
          </a:p>
        </p:txBody>
      </p:sp>
      <p:sp>
        <p:nvSpPr>
          <p:cNvPr id="81" name="Google Shape;81;p15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82" name="Google Shape;82;p15"/>
          <p:cNvCxnSpPr/>
          <p:nvPr/>
        </p:nvCxnSpPr>
        <p:spPr>
          <a:xfrm flipH="1" rot="10800000">
            <a:off x="659675" y="1223600"/>
            <a:ext cx="6663600" cy="2858700"/>
          </a:xfrm>
          <a:prstGeom prst="straightConnector1">
            <a:avLst/>
          </a:prstGeom>
          <a:noFill/>
          <a:ln cap="flat" cmpd="sng" w="76200">
            <a:solidFill>
              <a:schemeClr val="accent6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83" name="Google Shape;83;p15"/>
          <p:cNvCxnSpPr/>
          <p:nvPr/>
        </p:nvCxnSpPr>
        <p:spPr>
          <a:xfrm flipH="1" rot="10800000">
            <a:off x="697900" y="3231500"/>
            <a:ext cx="6634800" cy="850800"/>
          </a:xfrm>
          <a:prstGeom prst="straightConnector1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84" name="Google Shape;84;p15"/>
          <p:cNvCxnSpPr/>
          <p:nvPr/>
        </p:nvCxnSpPr>
        <p:spPr>
          <a:xfrm>
            <a:off x="7208825" y="1462450"/>
            <a:ext cx="0" cy="1682700"/>
          </a:xfrm>
          <a:prstGeom prst="straightConnector1">
            <a:avLst/>
          </a:prstGeom>
          <a:noFill/>
          <a:ln cap="flat" cmpd="sng" w="38100">
            <a:solidFill>
              <a:srgbClr val="980000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85" name="Google Shape;85;p15"/>
          <p:cNvSpPr txBox="1"/>
          <p:nvPr/>
        </p:nvSpPr>
        <p:spPr>
          <a:xfrm rot="-1450470">
            <a:off x="3027917" y="2073684"/>
            <a:ext cx="2222618" cy="41103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6"/>
                </a:solidFill>
                <a:latin typeface="Comfortaa"/>
                <a:ea typeface="Comfortaa"/>
                <a:cs typeface="Comfortaa"/>
                <a:sym typeface="Comfortaa"/>
              </a:rPr>
              <a:t>Expectativas</a:t>
            </a:r>
            <a:endParaRPr b="1" sz="2400">
              <a:solidFill>
                <a:schemeClr val="accent6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6" name="Google Shape;86;p15"/>
          <p:cNvSpPr txBox="1"/>
          <p:nvPr/>
        </p:nvSpPr>
        <p:spPr>
          <a:xfrm rot="-504091">
            <a:off x="3352928" y="3604192"/>
            <a:ext cx="1979341" cy="41090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Realidade</a:t>
            </a:r>
            <a:endParaRPr b="1" sz="2400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7" name="Google Shape;87;p15"/>
          <p:cNvSpPr txBox="1"/>
          <p:nvPr/>
        </p:nvSpPr>
        <p:spPr>
          <a:xfrm rot="582">
            <a:off x="7271676" y="2098025"/>
            <a:ext cx="1771800" cy="4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rPr>
              <a:t>Frustração</a:t>
            </a:r>
            <a:endParaRPr b="1" sz="2000">
              <a:solidFill>
                <a:schemeClr val="accent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/>
          <p:nvPr>
            <p:ph type="title"/>
          </p:nvPr>
        </p:nvSpPr>
        <p:spPr>
          <a:xfrm>
            <a:off x="248850" y="129900"/>
            <a:ext cx="7600200" cy="65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</a:t>
            </a:r>
            <a:r>
              <a:rPr lang="en"/>
              <a:t>rustração</a:t>
            </a:r>
            <a:endParaRPr/>
          </a:p>
        </p:txBody>
      </p:sp>
      <p:sp>
        <p:nvSpPr>
          <p:cNvPr id="93" name="Google Shape;93;p16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4" name="Google Shape;94;p16"/>
          <p:cNvPicPr preferRelativeResize="0"/>
          <p:nvPr/>
        </p:nvPicPr>
        <p:blipFill rotWithShape="1">
          <a:blip r:embed="rId3">
            <a:alphaModFix/>
          </a:blip>
          <a:srcRect b="44261" l="16520" r="38926" t="32794"/>
          <a:stretch/>
        </p:blipFill>
        <p:spPr>
          <a:xfrm>
            <a:off x="4245800" y="1118875"/>
            <a:ext cx="4745801" cy="15273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5" name="Google Shape;95;p16"/>
          <p:cNvPicPr preferRelativeResize="0"/>
          <p:nvPr/>
        </p:nvPicPr>
        <p:blipFill rotWithShape="1">
          <a:blip r:embed="rId4">
            <a:alphaModFix/>
          </a:blip>
          <a:srcRect b="55208" l="22441" r="25270" t="21316"/>
          <a:stretch/>
        </p:blipFill>
        <p:spPr>
          <a:xfrm>
            <a:off x="248850" y="1779650"/>
            <a:ext cx="5378222" cy="15273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6" name="Google Shape;96;p16"/>
          <p:cNvPicPr preferRelativeResize="0"/>
          <p:nvPr/>
        </p:nvPicPr>
        <p:blipFill rotWithShape="1">
          <a:blip r:embed="rId5">
            <a:alphaModFix/>
          </a:blip>
          <a:srcRect b="24828" l="27674" r="26069" t="27771"/>
          <a:stretch/>
        </p:blipFill>
        <p:spPr>
          <a:xfrm>
            <a:off x="3323050" y="1892400"/>
            <a:ext cx="4397674" cy="2816476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/>
          <p:nvPr>
            <p:ph idx="1" type="body"/>
          </p:nvPr>
        </p:nvSpPr>
        <p:spPr>
          <a:xfrm>
            <a:off x="429450" y="988800"/>
            <a:ext cx="4026300" cy="344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latin typeface="Comfortaa"/>
                <a:ea typeface="Comfortaa"/>
                <a:cs typeface="Comfortaa"/>
                <a:sym typeface="Comfortaa"/>
              </a:rPr>
              <a:t>Mas como evitar frustrações?</a:t>
            </a:r>
            <a:endParaRPr sz="2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7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3" name="Google Shape;10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2175" y="1261350"/>
            <a:ext cx="4415300" cy="317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idx="1" type="body"/>
          </p:nvPr>
        </p:nvSpPr>
        <p:spPr>
          <a:xfrm>
            <a:off x="429450" y="988800"/>
            <a:ext cx="4026300" cy="344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latin typeface="Comfortaa"/>
                <a:ea typeface="Comfortaa"/>
                <a:cs typeface="Comfortaa"/>
                <a:sym typeface="Comfortaa"/>
              </a:rPr>
              <a:t>Mas como evitar </a:t>
            </a:r>
            <a:r>
              <a:rPr lang="en" sz="2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frustrações</a:t>
            </a:r>
            <a:r>
              <a:rPr lang="en" sz="2000">
                <a:latin typeface="Comfortaa"/>
                <a:ea typeface="Comfortaa"/>
                <a:cs typeface="Comfortaa"/>
                <a:sym typeface="Comfortaa"/>
              </a:rPr>
              <a:t>?</a:t>
            </a:r>
            <a:endParaRPr sz="2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latin typeface="Comfortaa"/>
                <a:ea typeface="Comfortaa"/>
                <a:cs typeface="Comfortaa"/>
                <a:sym typeface="Comfortaa"/>
              </a:rPr>
              <a:t>Resposta obvia. </a:t>
            </a:r>
            <a:endParaRPr sz="2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latin typeface="Comfortaa"/>
                <a:ea typeface="Comfortaa"/>
                <a:cs typeface="Comfortaa"/>
                <a:sym typeface="Comfortaa"/>
              </a:rPr>
              <a:t>Posicionar corretamente a blockchain em problemas que ela resolve. </a:t>
            </a:r>
            <a:endParaRPr sz="2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9" name="Google Shape;109;p18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0" name="Google Shape;11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2175" y="1261350"/>
            <a:ext cx="4415300" cy="317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 txBox="1"/>
          <p:nvPr>
            <p:ph type="title"/>
          </p:nvPr>
        </p:nvSpPr>
        <p:spPr>
          <a:xfrm>
            <a:off x="124650" y="322200"/>
            <a:ext cx="73707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Existem fluxogramas para isso</a:t>
            </a:r>
            <a:endParaRPr/>
          </a:p>
        </p:txBody>
      </p:sp>
      <p:sp>
        <p:nvSpPr>
          <p:cNvPr id="116" name="Google Shape;116;p19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7" name="Google Shape;117;p19"/>
          <p:cNvSpPr/>
          <p:nvPr/>
        </p:nvSpPr>
        <p:spPr>
          <a:xfrm>
            <a:off x="506456" y="1973928"/>
            <a:ext cx="1750500" cy="7647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Mais de um usuário deve poder alterar os dados?</a:t>
            </a:r>
            <a:endParaRPr/>
          </a:p>
        </p:txBody>
      </p:sp>
      <p:sp>
        <p:nvSpPr>
          <p:cNvPr id="118" name="Google Shape;118;p19"/>
          <p:cNvSpPr/>
          <p:nvPr/>
        </p:nvSpPr>
        <p:spPr>
          <a:xfrm>
            <a:off x="4008337" y="1852693"/>
            <a:ext cx="1750500" cy="7647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BD pode sofrer ataques? Precisa redundância?</a:t>
            </a:r>
            <a:endParaRPr/>
          </a:p>
        </p:txBody>
      </p:sp>
      <p:grpSp>
        <p:nvGrpSpPr>
          <p:cNvPr id="119" name="Google Shape;119;p19"/>
          <p:cNvGrpSpPr/>
          <p:nvPr/>
        </p:nvGrpSpPr>
        <p:grpSpPr>
          <a:xfrm>
            <a:off x="508312" y="1015208"/>
            <a:ext cx="1750470" cy="764655"/>
            <a:chOff x="311700" y="1152425"/>
            <a:chExt cx="1842600" cy="804900"/>
          </a:xfrm>
        </p:grpSpPr>
        <p:sp>
          <p:nvSpPr>
            <p:cNvPr id="120" name="Google Shape;120;p19"/>
            <p:cNvSpPr/>
            <p:nvPr/>
          </p:nvSpPr>
          <p:spPr>
            <a:xfrm>
              <a:off x="311700" y="1152425"/>
              <a:ext cx="1842600" cy="804900"/>
            </a:xfrm>
            <a:prstGeom prst="roundRect">
              <a:avLst>
                <a:gd fmla="val 16667" name="adj"/>
              </a:avLst>
            </a:prstGeom>
            <a:solidFill>
              <a:srgbClr val="FFF2CC"/>
            </a:solidFill>
            <a:ln cap="flat" cmpd="sng" w="9525">
              <a:solidFill>
                <a:srgbClr val="1F497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BD tradicional resolve o problema?</a:t>
              </a:r>
              <a:endParaRPr/>
            </a:p>
          </p:txBody>
        </p:sp>
        <p:grpSp>
          <p:nvGrpSpPr>
            <p:cNvPr id="121" name="Google Shape;121;p19"/>
            <p:cNvGrpSpPr/>
            <p:nvPr/>
          </p:nvGrpSpPr>
          <p:grpSpPr>
            <a:xfrm>
              <a:off x="465900" y="1660075"/>
              <a:ext cx="1534200" cy="291600"/>
              <a:chOff x="421425" y="1660075"/>
              <a:chExt cx="1534200" cy="291600"/>
            </a:xfrm>
          </p:grpSpPr>
          <p:sp>
            <p:nvSpPr>
              <p:cNvPr id="122" name="Google Shape;122;p19"/>
              <p:cNvSpPr txBox="1"/>
              <p:nvPr/>
            </p:nvSpPr>
            <p:spPr>
              <a:xfrm>
                <a:off x="421425" y="1660075"/>
                <a:ext cx="315000" cy="29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  <p:sp>
            <p:nvSpPr>
              <p:cNvPr id="123" name="Google Shape;123;p19"/>
              <p:cNvSpPr txBox="1"/>
              <p:nvPr/>
            </p:nvSpPr>
            <p:spPr>
              <a:xfrm>
                <a:off x="1640625" y="1660075"/>
                <a:ext cx="315000" cy="29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</p:grpSp>
      </p:grpSp>
      <p:sp>
        <p:nvSpPr>
          <p:cNvPr id="124" name="Google Shape;124;p19"/>
          <p:cNvSpPr/>
          <p:nvPr/>
        </p:nvSpPr>
        <p:spPr>
          <a:xfrm>
            <a:off x="7101184" y="1191655"/>
            <a:ext cx="1750500" cy="764700"/>
          </a:xfrm>
          <a:prstGeom prst="roundRect">
            <a:avLst>
              <a:gd fmla="val 16667" name="adj"/>
            </a:avLst>
          </a:prstGeom>
          <a:solidFill>
            <a:srgbClr val="CC00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Você não precisa de uma Blockchain...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25" name="Google Shape;125;p19"/>
          <p:cNvSpPr txBox="1"/>
          <p:nvPr/>
        </p:nvSpPr>
        <p:spPr>
          <a:xfrm>
            <a:off x="7102894" y="1253620"/>
            <a:ext cx="299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9"/>
          <p:cNvSpPr txBox="1"/>
          <p:nvPr/>
        </p:nvSpPr>
        <p:spPr>
          <a:xfrm>
            <a:off x="7102894" y="1543187"/>
            <a:ext cx="299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9"/>
          <p:cNvSpPr/>
          <p:nvPr/>
        </p:nvSpPr>
        <p:spPr>
          <a:xfrm>
            <a:off x="2628261" y="1267775"/>
            <a:ext cx="288000" cy="277200"/>
          </a:xfrm>
          <a:prstGeom prst="diamond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8" name="Google Shape;128;p19"/>
          <p:cNvCxnSpPr>
            <a:stCxn id="127" idx="2"/>
            <a:endCxn id="117" idx="1"/>
          </p:cNvCxnSpPr>
          <p:nvPr/>
        </p:nvCxnSpPr>
        <p:spPr>
          <a:xfrm rot="5400000">
            <a:off x="1233711" y="817625"/>
            <a:ext cx="811200" cy="2265900"/>
          </a:xfrm>
          <a:prstGeom prst="bentConnector4">
            <a:avLst>
              <a:gd fmla="val 38184" name="adj1"/>
              <a:gd fmla="val 109987" name="adj2"/>
            </a:avLst>
          </a:prstGeom>
          <a:noFill/>
          <a:ln cap="flat" cmpd="sng" w="28575">
            <a:solidFill>
              <a:srgbClr val="FF0000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129" name="Google Shape;129;p19"/>
          <p:cNvCxnSpPr>
            <a:stCxn id="120" idx="3"/>
            <a:endCxn id="127" idx="1"/>
          </p:cNvCxnSpPr>
          <p:nvPr/>
        </p:nvCxnSpPr>
        <p:spPr>
          <a:xfrm>
            <a:off x="2258782" y="1397536"/>
            <a:ext cx="369600" cy="8700"/>
          </a:xfrm>
          <a:prstGeom prst="straightConnector1">
            <a:avLst/>
          </a:prstGeom>
          <a:noFill/>
          <a:ln cap="flat" cmpd="sng" w="28575">
            <a:solidFill>
              <a:srgbClr val="1F497D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130" name="Google Shape;130;p19"/>
          <p:cNvSpPr/>
          <p:nvPr/>
        </p:nvSpPr>
        <p:spPr>
          <a:xfrm>
            <a:off x="6076792" y="3090431"/>
            <a:ext cx="288000" cy="277200"/>
          </a:xfrm>
          <a:prstGeom prst="diamond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9"/>
          <p:cNvSpPr/>
          <p:nvPr/>
        </p:nvSpPr>
        <p:spPr>
          <a:xfrm>
            <a:off x="7115102" y="2413492"/>
            <a:ext cx="1750500" cy="764700"/>
          </a:xfrm>
          <a:prstGeom prst="roundRect">
            <a:avLst>
              <a:gd fmla="val 16667" name="adj"/>
            </a:avLst>
          </a:prstGeom>
          <a:solidFill>
            <a:srgbClr val="1C4587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Você poderia usar uma Permissioned Blockchain...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2" name="Google Shape;132;p19"/>
          <p:cNvSpPr txBox="1"/>
          <p:nvPr/>
        </p:nvSpPr>
        <p:spPr>
          <a:xfrm>
            <a:off x="7116812" y="2547849"/>
            <a:ext cx="299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9"/>
          <p:cNvSpPr txBox="1"/>
          <p:nvPr/>
        </p:nvSpPr>
        <p:spPr>
          <a:xfrm>
            <a:off x="7116812" y="2837416"/>
            <a:ext cx="299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9"/>
          <p:cNvSpPr/>
          <p:nvPr/>
        </p:nvSpPr>
        <p:spPr>
          <a:xfrm>
            <a:off x="7115102" y="3686060"/>
            <a:ext cx="1750500" cy="764700"/>
          </a:xfrm>
          <a:prstGeom prst="roundRect">
            <a:avLst>
              <a:gd fmla="val 16667" name="adj"/>
            </a:avLst>
          </a:prstGeom>
          <a:solidFill>
            <a:srgbClr val="38761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Você poderia usar uma Public Blockchain...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5" name="Google Shape;135;p19"/>
          <p:cNvSpPr/>
          <p:nvPr/>
        </p:nvSpPr>
        <p:spPr>
          <a:xfrm>
            <a:off x="506456" y="2958425"/>
            <a:ext cx="1750500" cy="7647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Os usuários confiam uns nos outros?</a:t>
            </a:r>
            <a:endParaRPr/>
          </a:p>
        </p:txBody>
      </p:sp>
      <p:sp>
        <p:nvSpPr>
          <p:cNvPr id="136" name="Google Shape;136;p19"/>
          <p:cNvSpPr/>
          <p:nvPr/>
        </p:nvSpPr>
        <p:spPr>
          <a:xfrm>
            <a:off x="506444" y="3919801"/>
            <a:ext cx="1750500" cy="7647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Os usuários podem delegar a confiança a um terceiro?</a:t>
            </a:r>
            <a:endParaRPr/>
          </a:p>
        </p:txBody>
      </p:sp>
      <p:sp>
        <p:nvSpPr>
          <p:cNvPr id="137" name="Google Shape;137;p19"/>
          <p:cNvSpPr/>
          <p:nvPr/>
        </p:nvSpPr>
        <p:spPr>
          <a:xfrm>
            <a:off x="4008337" y="3905824"/>
            <a:ext cx="1750500" cy="7647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Você precisa controlar quem realiza mudanças?</a:t>
            </a:r>
            <a:endParaRPr/>
          </a:p>
        </p:txBody>
      </p:sp>
      <p:sp>
        <p:nvSpPr>
          <p:cNvPr id="138" name="Google Shape;138;p19"/>
          <p:cNvSpPr/>
          <p:nvPr/>
        </p:nvSpPr>
        <p:spPr>
          <a:xfrm>
            <a:off x="4008337" y="2846607"/>
            <a:ext cx="1750500" cy="7647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Dados devem ser mantidos privados (confidenciais)?</a:t>
            </a:r>
            <a:endParaRPr/>
          </a:p>
        </p:txBody>
      </p:sp>
      <p:cxnSp>
        <p:nvCxnSpPr>
          <p:cNvPr id="139" name="Google Shape;139;p19"/>
          <p:cNvCxnSpPr>
            <a:stCxn id="127" idx="3"/>
            <a:endCxn id="125" idx="1"/>
          </p:cNvCxnSpPr>
          <p:nvPr/>
        </p:nvCxnSpPr>
        <p:spPr>
          <a:xfrm flipH="1" rot="10800000">
            <a:off x="2916261" y="1392275"/>
            <a:ext cx="4186500" cy="14100"/>
          </a:xfrm>
          <a:prstGeom prst="straightConnector1">
            <a:avLst/>
          </a:prstGeom>
          <a:noFill/>
          <a:ln cap="flat" cmpd="sng" w="28575">
            <a:solidFill>
              <a:srgbClr val="38761D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140" name="Google Shape;140;p19"/>
          <p:cNvSpPr/>
          <p:nvPr/>
        </p:nvSpPr>
        <p:spPr>
          <a:xfrm>
            <a:off x="2628261" y="2235018"/>
            <a:ext cx="288000" cy="277200"/>
          </a:xfrm>
          <a:prstGeom prst="diamond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41" name="Google Shape;141;p19"/>
          <p:cNvCxnSpPr>
            <a:stCxn id="117" idx="3"/>
            <a:endCxn id="140" idx="1"/>
          </p:cNvCxnSpPr>
          <p:nvPr/>
        </p:nvCxnSpPr>
        <p:spPr>
          <a:xfrm>
            <a:off x="2256956" y="2356278"/>
            <a:ext cx="371400" cy="17400"/>
          </a:xfrm>
          <a:prstGeom prst="straightConnector1">
            <a:avLst/>
          </a:prstGeom>
          <a:noFill/>
          <a:ln cap="flat" cmpd="sng" w="28575">
            <a:solidFill>
              <a:srgbClr val="1F497D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142" name="Google Shape;142;p19"/>
          <p:cNvCxnSpPr>
            <a:stCxn id="140" idx="3"/>
            <a:endCxn id="143" idx="1"/>
          </p:cNvCxnSpPr>
          <p:nvPr/>
        </p:nvCxnSpPr>
        <p:spPr>
          <a:xfrm flipH="1" rot="10800000">
            <a:off x="2916261" y="1536918"/>
            <a:ext cx="4186500" cy="836700"/>
          </a:xfrm>
          <a:prstGeom prst="bentConnector3">
            <a:avLst>
              <a:gd fmla="val 4788" name="adj1"/>
            </a:avLst>
          </a:prstGeom>
          <a:noFill/>
          <a:ln cap="flat" cmpd="sng" w="28575">
            <a:solidFill>
              <a:srgbClr val="FF0000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144" name="Google Shape;144;p19"/>
          <p:cNvCxnSpPr>
            <a:stCxn id="140" idx="2"/>
            <a:endCxn id="135" idx="1"/>
          </p:cNvCxnSpPr>
          <p:nvPr/>
        </p:nvCxnSpPr>
        <p:spPr>
          <a:xfrm rot="5400000">
            <a:off x="1225011" y="1793568"/>
            <a:ext cx="828600" cy="2265900"/>
          </a:xfrm>
          <a:prstGeom prst="bentConnector4">
            <a:avLst>
              <a:gd fmla="val 39492" name="adj1"/>
              <a:gd fmla="val 109987" name="adj2"/>
            </a:avLst>
          </a:prstGeom>
          <a:noFill/>
          <a:ln cap="flat" cmpd="sng" w="28575">
            <a:solidFill>
              <a:srgbClr val="38761D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145" name="Google Shape;145;p19"/>
          <p:cNvSpPr txBox="1"/>
          <p:nvPr/>
        </p:nvSpPr>
        <p:spPr>
          <a:xfrm>
            <a:off x="7102906" y="1687971"/>
            <a:ext cx="299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9"/>
          <p:cNvSpPr/>
          <p:nvPr/>
        </p:nvSpPr>
        <p:spPr>
          <a:xfrm>
            <a:off x="2628261" y="3202249"/>
            <a:ext cx="288000" cy="277200"/>
          </a:xfrm>
          <a:prstGeom prst="diamond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47" name="Google Shape;147;p19"/>
          <p:cNvCxnSpPr>
            <a:stCxn id="135" idx="3"/>
            <a:endCxn id="146" idx="1"/>
          </p:cNvCxnSpPr>
          <p:nvPr/>
        </p:nvCxnSpPr>
        <p:spPr>
          <a:xfrm>
            <a:off x="2256956" y="3340775"/>
            <a:ext cx="371400" cy="0"/>
          </a:xfrm>
          <a:prstGeom prst="straightConnector1">
            <a:avLst/>
          </a:prstGeom>
          <a:noFill/>
          <a:ln cap="flat" cmpd="sng" w="28575">
            <a:solidFill>
              <a:srgbClr val="1F497D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148" name="Google Shape;148;p19"/>
          <p:cNvCxnSpPr>
            <a:stCxn id="146" idx="3"/>
            <a:endCxn id="118" idx="1"/>
          </p:cNvCxnSpPr>
          <p:nvPr/>
        </p:nvCxnSpPr>
        <p:spPr>
          <a:xfrm flipH="1" rot="10800000">
            <a:off x="2916261" y="2235049"/>
            <a:ext cx="1092000" cy="1105800"/>
          </a:xfrm>
          <a:prstGeom prst="bentConnector3">
            <a:avLst>
              <a:gd fmla="val 62130" name="adj1"/>
            </a:avLst>
          </a:prstGeom>
          <a:noFill/>
          <a:ln cap="flat" cmpd="sng" w="28575">
            <a:solidFill>
              <a:srgbClr val="38761D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149" name="Google Shape;149;p19"/>
          <p:cNvSpPr/>
          <p:nvPr/>
        </p:nvSpPr>
        <p:spPr>
          <a:xfrm>
            <a:off x="2628261" y="4169491"/>
            <a:ext cx="288000" cy="277200"/>
          </a:xfrm>
          <a:prstGeom prst="diamond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50" name="Google Shape;150;p19"/>
          <p:cNvCxnSpPr>
            <a:stCxn id="136" idx="3"/>
            <a:endCxn id="149" idx="1"/>
          </p:cNvCxnSpPr>
          <p:nvPr/>
        </p:nvCxnSpPr>
        <p:spPr>
          <a:xfrm>
            <a:off x="2256944" y="4302151"/>
            <a:ext cx="371400" cy="6000"/>
          </a:xfrm>
          <a:prstGeom prst="straightConnector1">
            <a:avLst/>
          </a:prstGeom>
          <a:noFill/>
          <a:ln cap="flat" cmpd="sng" w="28575">
            <a:solidFill>
              <a:srgbClr val="1F497D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151" name="Google Shape;151;p19"/>
          <p:cNvCxnSpPr>
            <a:stCxn id="146" idx="2"/>
            <a:endCxn id="136" idx="1"/>
          </p:cNvCxnSpPr>
          <p:nvPr/>
        </p:nvCxnSpPr>
        <p:spPr>
          <a:xfrm rot="5400000">
            <a:off x="1228011" y="2757799"/>
            <a:ext cx="822600" cy="2265900"/>
          </a:xfrm>
          <a:prstGeom prst="bentConnector4">
            <a:avLst>
              <a:gd fmla="val 41907" name="adj1"/>
              <a:gd fmla="val 109987" name="adj2"/>
            </a:avLst>
          </a:prstGeom>
          <a:noFill/>
          <a:ln cap="flat" cmpd="sng" w="28575">
            <a:solidFill>
              <a:srgbClr val="FF0000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143" name="Google Shape;143;p19"/>
          <p:cNvSpPr txBox="1"/>
          <p:nvPr/>
        </p:nvSpPr>
        <p:spPr>
          <a:xfrm>
            <a:off x="7102906" y="1398403"/>
            <a:ext cx="299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9"/>
          <p:cNvSpPr/>
          <p:nvPr/>
        </p:nvSpPr>
        <p:spPr>
          <a:xfrm>
            <a:off x="6076792" y="2096516"/>
            <a:ext cx="288000" cy="277200"/>
          </a:xfrm>
          <a:prstGeom prst="diamond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53" name="Google Shape;153;p19"/>
          <p:cNvCxnSpPr>
            <a:stCxn id="152" idx="3"/>
            <a:endCxn id="145" idx="1"/>
          </p:cNvCxnSpPr>
          <p:nvPr/>
        </p:nvCxnSpPr>
        <p:spPr>
          <a:xfrm flipH="1" rot="10800000">
            <a:off x="6364792" y="1826516"/>
            <a:ext cx="738000" cy="408600"/>
          </a:xfrm>
          <a:prstGeom prst="bentConnector3">
            <a:avLst>
              <a:gd fmla="val 50006" name="adj1"/>
            </a:avLst>
          </a:prstGeom>
          <a:noFill/>
          <a:ln cap="flat" cmpd="sng" w="28575">
            <a:solidFill>
              <a:srgbClr val="FF0000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154" name="Google Shape;154;p19"/>
          <p:cNvCxnSpPr>
            <a:stCxn id="118" idx="3"/>
            <a:endCxn id="152" idx="1"/>
          </p:cNvCxnSpPr>
          <p:nvPr/>
        </p:nvCxnSpPr>
        <p:spPr>
          <a:xfrm>
            <a:off x="5758837" y="2235043"/>
            <a:ext cx="318000" cy="0"/>
          </a:xfrm>
          <a:prstGeom prst="straightConnector1">
            <a:avLst/>
          </a:prstGeom>
          <a:noFill/>
          <a:ln cap="flat" cmpd="sng" w="28575">
            <a:solidFill>
              <a:srgbClr val="1F497D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155" name="Google Shape;155;p19"/>
          <p:cNvCxnSpPr>
            <a:stCxn id="149" idx="3"/>
            <a:endCxn id="126" idx="1"/>
          </p:cNvCxnSpPr>
          <p:nvPr/>
        </p:nvCxnSpPr>
        <p:spPr>
          <a:xfrm flipH="1" rot="10800000">
            <a:off x="2916261" y="1681891"/>
            <a:ext cx="4186500" cy="2626200"/>
          </a:xfrm>
          <a:prstGeom prst="bentConnector3">
            <a:avLst>
              <a:gd fmla="val 10725" name="adj1"/>
            </a:avLst>
          </a:prstGeom>
          <a:noFill/>
          <a:ln cap="flat" cmpd="sng" w="28575">
            <a:solidFill>
              <a:srgbClr val="38761D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156" name="Google Shape;156;p19"/>
          <p:cNvSpPr/>
          <p:nvPr/>
        </p:nvSpPr>
        <p:spPr>
          <a:xfrm>
            <a:off x="6076792" y="4103916"/>
            <a:ext cx="288000" cy="277200"/>
          </a:xfrm>
          <a:prstGeom prst="diamond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57" name="Google Shape;157;p19"/>
          <p:cNvCxnSpPr>
            <a:stCxn id="130" idx="3"/>
            <a:endCxn id="132" idx="1"/>
          </p:cNvCxnSpPr>
          <p:nvPr/>
        </p:nvCxnSpPr>
        <p:spPr>
          <a:xfrm flipH="1" rot="10800000">
            <a:off x="6364792" y="2686331"/>
            <a:ext cx="752100" cy="542700"/>
          </a:xfrm>
          <a:prstGeom prst="bentConnector3">
            <a:avLst>
              <a:gd fmla="val 11765" name="adj1"/>
            </a:avLst>
          </a:prstGeom>
          <a:noFill/>
          <a:ln cap="flat" cmpd="sng" w="28575">
            <a:solidFill>
              <a:srgbClr val="38761D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158" name="Google Shape;158;p19"/>
          <p:cNvCxnSpPr>
            <a:stCxn id="156" idx="3"/>
            <a:endCxn id="133" idx="1"/>
          </p:cNvCxnSpPr>
          <p:nvPr/>
        </p:nvCxnSpPr>
        <p:spPr>
          <a:xfrm flipH="1" rot="10800000">
            <a:off x="6364792" y="2975916"/>
            <a:ext cx="752100" cy="1266600"/>
          </a:xfrm>
          <a:prstGeom prst="bentConnector3">
            <a:avLst>
              <a:gd fmla="val 41003" name="adj1"/>
            </a:avLst>
          </a:prstGeom>
          <a:noFill/>
          <a:ln cap="flat" cmpd="sng" w="28575">
            <a:solidFill>
              <a:srgbClr val="38761D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159" name="Google Shape;159;p19"/>
          <p:cNvCxnSpPr>
            <a:stCxn id="138" idx="3"/>
            <a:endCxn id="130" idx="1"/>
          </p:cNvCxnSpPr>
          <p:nvPr/>
        </p:nvCxnSpPr>
        <p:spPr>
          <a:xfrm>
            <a:off x="5758837" y="3228957"/>
            <a:ext cx="318000" cy="0"/>
          </a:xfrm>
          <a:prstGeom prst="straightConnector1">
            <a:avLst/>
          </a:prstGeom>
          <a:noFill/>
          <a:ln cap="flat" cmpd="sng" w="28575">
            <a:solidFill>
              <a:srgbClr val="1F497D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160" name="Google Shape;160;p19"/>
          <p:cNvCxnSpPr/>
          <p:nvPr/>
        </p:nvCxnSpPr>
        <p:spPr>
          <a:xfrm>
            <a:off x="5757963" y="4242429"/>
            <a:ext cx="342300" cy="0"/>
          </a:xfrm>
          <a:prstGeom prst="straightConnector1">
            <a:avLst/>
          </a:prstGeom>
          <a:noFill/>
          <a:ln cap="flat" cmpd="sng" w="28575">
            <a:solidFill>
              <a:srgbClr val="1F497D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161" name="Google Shape;161;p19"/>
          <p:cNvCxnSpPr>
            <a:stCxn id="152" idx="2"/>
            <a:endCxn id="138" idx="1"/>
          </p:cNvCxnSpPr>
          <p:nvPr/>
        </p:nvCxnSpPr>
        <p:spPr>
          <a:xfrm rot="5400000">
            <a:off x="4686892" y="1695116"/>
            <a:ext cx="855300" cy="2212500"/>
          </a:xfrm>
          <a:prstGeom prst="bentConnector4">
            <a:avLst>
              <a:gd fmla="val 42156" name="adj1"/>
              <a:gd fmla="val 110225" name="adj2"/>
            </a:avLst>
          </a:prstGeom>
          <a:noFill/>
          <a:ln cap="flat" cmpd="sng" w="28575">
            <a:solidFill>
              <a:srgbClr val="38761D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162" name="Google Shape;162;p19"/>
          <p:cNvCxnSpPr>
            <a:stCxn id="130" idx="2"/>
            <a:endCxn id="137" idx="1"/>
          </p:cNvCxnSpPr>
          <p:nvPr/>
        </p:nvCxnSpPr>
        <p:spPr>
          <a:xfrm rot="5400000">
            <a:off x="4654342" y="2721581"/>
            <a:ext cx="920400" cy="2212500"/>
          </a:xfrm>
          <a:prstGeom prst="bentConnector4">
            <a:avLst>
              <a:gd fmla="val 45447" name="adj1"/>
              <a:gd fmla="val 110225" name="adj2"/>
            </a:avLst>
          </a:prstGeom>
          <a:noFill/>
          <a:ln cap="flat" cmpd="sng" w="28575">
            <a:solidFill>
              <a:srgbClr val="FF0000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163" name="Google Shape;163;p19"/>
          <p:cNvCxnSpPr>
            <a:stCxn id="156" idx="2"/>
            <a:endCxn id="134" idx="1"/>
          </p:cNvCxnSpPr>
          <p:nvPr/>
        </p:nvCxnSpPr>
        <p:spPr>
          <a:xfrm rot="-5400000">
            <a:off x="6511642" y="3777666"/>
            <a:ext cx="312600" cy="894300"/>
          </a:xfrm>
          <a:prstGeom prst="bentConnector4">
            <a:avLst>
              <a:gd fmla="val -72356" name="adj1"/>
              <a:gd fmla="val 78378" name="adj2"/>
            </a:avLst>
          </a:prstGeom>
          <a:noFill/>
          <a:ln cap="flat" cmpd="sng" w="28575">
            <a:solidFill>
              <a:srgbClr val="FF0000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164" name="Google Shape;164;p19"/>
          <p:cNvSpPr txBox="1"/>
          <p:nvPr/>
        </p:nvSpPr>
        <p:spPr>
          <a:xfrm>
            <a:off x="4043957" y="3347032"/>
            <a:ext cx="299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65" name="Google Shape;165;p19"/>
          <p:cNvCxnSpPr>
            <a:stCxn id="149" idx="2"/>
            <a:endCxn id="164" idx="1"/>
          </p:cNvCxnSpPr>
          <p:nvPr/>
        </p:nvCxnSpPr>
        <p:spPr>
          <a:xfrm rot="-5400000">
            <a:off x="2927511" y="3330241"/>
            <a:ext cx="961200" cy="1271700"/>
          </a:xfrm>
          <a:prstGeom prst="bentConnector4">
            <a:avLst>
              <a:gd fmla="val -23539" name="adj1"/>
              <a:gd fmla="val 65425" name="adj2"/>
            </a:avLst>
          </a:prstGeom>
          <a:noFill/>
          <a:ln cap="flat" cmpd="sng" w="28575">
            <a:solidFill>
              <a:srgbClr val="FF0000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166" name="Google Shape;166;p19"/>
          <p:cNvSpPr txBox="1"/>
          <p:nvPr/>
        </p:nvSpPr>
        <p:spPr>
          <a:xfrm>
            <a:off x="3347753" y="1087627"/>
            <a:ext cx="37002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1F497D"/>
                </a:solidFill>
                <a:latin typeface="Open Sans"/>
                <a:ea typeface="Open Sans"/>
                <a:cs typeface="Open Sans"/>
                <a:sym typeface="Open Sans"/>
              </a:rPr>
              <a:t>Fonte: IEEE Spectrum, vol. 54, no. 10, 2017</a:t>
            </a:r>
            <a:endParaRPr sz="1300">
              <a:solidFill>
                <a:srgbClr val="1F497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0"/>
          <p:cNvSpPr txBox="1"/>
          <p:nvPr>
            <p:ph idx="1" type="body"/>
          </p:nvPr>
        </p:nvSpPr>
        <p:spPr>
          <a:xfrm>
            <a:off x="581850" y="1070775"/>
            <a:ext cx="8205900" cy="34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Mas isso é o suficiente para se posicionar corretamente?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2" name="Google Shape;172;p20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1"/>
          <p:cNvSpPr txBox="1"/>
          <p:nvPr>
            <p:ph type="title"/>
          </p:nvPr>
        </p:nvSpPr>
        <p:spPr>
          <a:xfrm>
            <a:off x="124650" y="322200"/>
            <a:ext cx="73707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Criptomoedas</a:t>
            </a:r>
            <a:endParaRPr/>
          </a:p>
        </p:txBody>
      </p:sp>
      <p:sp>
        <p:nvSpPr>
          <p:cNvPr id="178" name="Google Shape;178;p21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Resultado de imagem para criptomoedas" id="179" name="Google Shape;17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088" y="1001225"/>
            <a:ext cx="7895825" cy="362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2"/>
          <p:cNvSpPr txBox="1"/>
          <p:nvPr>
            <p:ph type="title"/>
          </p:nvPr>
        </p:nvSpPr>
        <p:spPr>
          <a:xfrm>
            <a:off x="124650" y="322200"/>
            <a:ext cx="73707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Criptomoedas</a:t>
            </a:r>
            <a:endParaRPr/>
          </a:p>
        </p:txBody>
      </p:sp>
      <p:sp>
        <p:nvSpPr>
          <p:cNvPr id="185" name="Google Shape;185;p22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Resultado de imagem para tempo png" id="186" name="Google Shape;18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600" y="925738"/>
            <a:ext cx="1959200" cy="1959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anonimato png" id="187" name="Google Shape;18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1550" y="1179601"/>
            <a:ext cx="3930425" cy="35832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documento icone png" id="188" name="Google Shape;188;p22"/>
          <p:cNvPicPr preferRelativeResize="0"/>
          <p:nvPr/>
        </p:nvPicPr>
        <p:blipFill rotWithShape="1">
          <a:blip r:embed="rId5">
            <a:alphaModFix/>
          </a:blip>
          <a:srcRect b="0" l="24378" r="27479" t="0"/>
          <a:stretch/>
        </p:blipFill>
        <p:spPr>
          <a:xfrm>
            <a:off x="810428" y="2884950"/>
            <a:ext cx="1811573" cy="1959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segurança icone png" id="189" name="Google Shape;189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79788" y="1033475"/>
            <a:ext cx="3351675" cy="335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3"/>
          <p:cNvSpPr txBox="1"/>
          <p:nvPr>
            <p:ph type="title"/>
          </p:nvPr>
        </p:nvSpPr>
        <p:spPr>
          <a:xfrm>
            <a:off x="124650" y="322200"/>
            <a:ext cx="73707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Blockchains</a:t>
            </a:r>
            <a:endParaRPr/>
          </a:p>
        </p:txBody>
      </p:sp>
      <p:sp>
        <p:nvSpPr>
          <p:cNvPr id="195" name="Google Shape;195;p23"/>
          <p:cNvSpPr txBox="1"/>
          <p:nvPr>
            <p:ph idx="1" type="body"/>
          </p:nvPr>
        </p:nvSpPr>
        <p:spPr>
          <a:xfrm>
            <a:off x="124650" y="1247250"/>
            <a:ext cx="34956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000">
                <a:latin typeface="Comfortaa"/>
                <a:ea typeface="Comfortaa"/>
                <a:cs typeface="Comfortaa"/>
                <a:sym typeface="Comfortaa"/>
              </a:rPr>
              <a:t>PÚBLICA</a:t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96" name="Google Shape;196;p23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Resultado de imagem para vs png" id="197" name="Google Shape;19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4450" y="1064200"/>
            <a:ext cx="1197650" cy="119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3"/>
          <p:cNvSpPr txBox="1"/>
          <p:nvPr>
            <p:ph idx="1" type="body"/>
          </p:nvPr>
        </p:nvSpPr>
        <p:spPr>
          <a:xfrm>
            <a:off x="4745425" y="1247250"/>
            <a:ext cx="3623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000">
                <a:latin typeface="Comfortaa"/>
                <a:ea typeface="Comfortaa"/>
                <a:cs typeface="Comfortaa"/>
                <a:sym typeface="Comfortaa"/>
              </a:rPr>
              <a:t>PRIVADA</a:t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99" name="Google Shape;199;p23"/>
          <p:cNvSpPr txBox="1"/>
          <p:nvPr>
            <p:ph idx="1" type="body"/>
          </p:nvPr>
        </p:nvSpPr>
        <p:spPr>
          <a:xfrm>
            <a:off x="150425" y="2444900"/>
            <a:ext cx="3623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000">
                <a:latin typeface="Comfortaa"/>
                <a:ea typeface="Comfortaa"/>
                <a:cs typeface="Comfortaa"/>
                <a:sym typeface="Comfortaa"/>
              </a:rPr>
              <a:t>PERMISSIONADA</a:t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descr="Resultado de imagem para vs png" id="200" name="Google Shape;20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0325" y="2261850"/>
            <a:ext cx="1197650" cy="119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3"/>
          <p:cNvSpPr txBox="1"/>
          <p:nvPr>
            <p:ph idx="1" type="body"/>
          </p:nvPr>
        </p:nvSpPr>
        <p:spPr>
          <a:xfrm>
            <a:off x="4547825" y="2444900"/>
            <a:ext cx="45963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000">
                <a:latin typeface="Comfortaa"/>
                <a:ea typeface="Comfortaa"/>
                <a:cs typeface="Comfortaa"/>
                <a:sym typeface="Comfortaa"/>
              </a:rPr>
              <a:t>NÃO PERMISSIONADA</a:t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02" name="Google Shape;202;p23"/>
          <p:cNvSpPr txBox="1"/>
          <p:nvPr>
            <p:ph idx="1" type="body"/>
          </p:nvPr>
        </p:nvSpPr>
        <p:spPr>
          <a:xfrm>
            <a:off x="-28650" y="3724975"/>
            <a:ext cx="3623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000">
                <a:latin typeface="Comfortaa"/>
                <a:ea typeface="Comfortaa"/>
                <a:cs typeface="Comfortaa"/>
                <a:sym typeface="Comfortaa"/>
              </a:rPr>
              <a:t>POW</a:t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descr="Resultado de imagem para vs png" id="203" name="Google Shape;20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0325" y="3541925"/>
            <a:ext cx="1197650" cy="119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3"/>
          <p:cNvSpPr txBox="1"/>
          <p:nvPr>
            <p:ph idx="1" type="body"/>
          </p:nvPr>
        </p:nvSpPr>
        <p:spPr>
          <a:xfrm>
            <a:off x="4817975" y="3712050"/>
            <a:ext cx="44013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000">
                <a:latin typeface="Comfortaa"/>
                <a:ea typeface="Comfortaa"/>
                <a:cs typeface="Comfortaa"/>
                <a:sym typeface="Comfortaa"/>
              </a:rPr>
              <a:t>PBFT</a:t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descr="Resultado de imagem para street fighter png" id="205" name="Google Shape;20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0436" y="1247250"/>
            <a:ext cx="1489590" cy="1197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m relacionada" id="206" name="Google Shape;206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34825" y="1106975"/>
            <a:ext cx="1434125" cy="1478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street fighter png" id="207" name="Google Shape;207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3000" y="3359575"/>
            <a:ext cx="1291350" cy="1291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street fighter png " id="208" name="Google Shape;208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95338" y="3463325"/>
            <a:ext cx="1197650" cy="1197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m relacionada" id="209" name="Google Shape;209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7049" y="802604"/>
            <a:ext cx="8029901" cy="399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600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600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4"/>
          <p:cNvSpPr txBox="1"/>
          <p:nvPr>
            <p:ph type="title"/>
          </p:nvPr>
        </p:nvSpPr>
        <p:spPr>
          <a:xfrm>
            <a:off x="124650" y="322200"/>
            <a:ext cx="73707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Fazendo escolhas</a:t>
            </a:r>
            <a:endParaRPr/>
          </a:p>
        </p:txBody>
      </p:sp>
      <p:sp>
        <p:nvSpPr>
          <p:cNvPr id="215" name="Google Shape;215;p24"/>
          <p:cNvSpPr txBox="1"/>
          <p:nvPr>
            <p:ph idx="1" type="body"/>
          </p:nvPr>
        </p:nvSpPr>
        <p:spPr>
          <a:xfrm rot="1056278">
            <a:off x="7704613" y="1322063"/>
            <a:ext cx="1014723" cy="468697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888888"/>
                </a:solidFill>
                <a:latin typeface="Comfortaa"/>
                <a:ea typeface="Comfortaa"/>
                <a:cs typeface="Comfortaa"/>
                <a:sym typeface="Comfortaa"/>
              </a:rPr>
              <a:t>PBFT</a:t>
            </a:r>
            <a:endParaRPr>
              <a:solidFill>
                <a:srgbClr val="888888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888888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16" name="Google Shape;216;p24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7" name="Google Shape;217;p24"/>
          <p:cNvSpPr txBox="1"/>
          <p:nvPr>
            <p:ph idx="1" type="body"/>
          </p:nvPr>
        </p:nvSpPr>
        <p:spPr>
          <a:xfrm rot="-1277135">
            <a:off x="175078" y="1227123"/>
            <a:ext cx="1014829" cy="468752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888888"/>
                </a:solidFill>
                <a:latin typeface="Comfortaa"/>
                <a:ea typeface="Comfortaa"/>
                <a:cs typeface="Comfortaa"/>
                <a:sym typeface="Comfortaa"/>
              </a:rPr>
              <a:t>PoW</a:t>
            </a:r>
            <a:endParaRPr>
              <a:solidFill>
                <a:srgbClr val="888888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888888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18" name="Google Shape;218;p24"/>
          <p:cNvSpPr txBox="1"/>
          <p:nvPr>
            <p:ph idx="1" type="body"/>
          </p:nvPr>
        </p:nvSpPr>
        <p:spPr>
          <a:xfrm rot="-1338276">
            <a:off x="7704504" y="3814502"/>
            <a:ext cx="1014938" cy="468747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888888"/>
                </a:solidFill>
                <a:latin typeface="Comfortaa"/>
                <a:ea typeface="Comfortaa"/>
                <a:cs typeface="Comfortaa"/>
                <a:sym typeface="Comfortaa"/>
              </a:rPr>
              <a:t>PoS</a:t>
            </a:r>
            <a:endParaRPr>
              <a:solidFill>
                <a:srgbClr val="888888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888888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19" name="Google Shape;219;p24"/>
          <p:cNvSpPr txBox="1"/>
          <p:nvPr>
            <p:ph idx="1" type="body"/>
          </p:nvPr>
        </p:nvSpPr>
        <p:spPr>
          <a:xfrm rot="1236956">
            <a:off x="7834843" y="2537894"/>
            <a:ext cx="1410955" cy="46861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888888"/>
                </a:solidFill>
                <a:latin typeface="Comfortaa"/>
                <a:ea typeface="Comfortaa"/>
                <a:cs typeface="Comfortaa"/>
                <a:sym typeface="Comfortaa"/>
              </a:rPr>
              <a:t>Pública</a:t>
            </a:r>
            <a:endParaRPr>
              <a:solidFill>
                <a:srgbClr val="888888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888888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20" name="Google Shape;220;p24"/>
          <p:cNvSpPr txBox="1"/>
          <p:nvPr>
            <p:ph idx="1" type="body"/>
          </p:nvPr>
        </p:nvSpPr>
        <p:spPr>
          <a:xfrm rot="1004099">
            <a:off x="536188" y="3212918"/>
            <a:ext cx="2718225" cy="46866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888888"/>
                </a:solidFill>
                <a:latin typeface="Comfortaa"/>
                <a:ea typeface="Comfortaa"/>
                <a:cs typeface="Comfortaa"/>
                <a:sym typeface="Comfortaa"/>
              </a:rPr>
              <a:t>Permissionada</a:t>
            </a:r>
            <a:endParaRPr>
              <a:solidFill>
                <a:srgbClr val="888888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888888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descr="Resultado de imagem para hyperledger composer png" id="221" name="Google Shape;22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111131">
            <a:off x="-86200" y="1659048"/>
            <a:ext cx="2943738" cy="634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ethereum png" id="222" name="Google Shape;22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57135">
            <a:off x="5669233" y="792646"/>
            <a:ext cx="2299801" cy="1812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stellar png" id="223" name="Google Shape;223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086760">
            <a:off x="5240778" y="3620789"/>
            <a:ext cx="2591543" cy="722393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4"/>
          <p:cNvSpPr txBox="1"/>
          <p:nvPr>
            <p:ph idx="1" type="body"/>
          </p:nvPr>
        </p:nvSpPr>
        <p:spPr>
          <a:xfrm rot="899929">
            <a:off x="5514138" y="1150972"/>
            <a:ext cx="2299853" cy="468643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888888"/>
                </a:solidFill>
                <a:latin typeface="Comfortaa"/>
                <a:ea typeface="Comfortaa"/>
                <a:cs typeface="Comfortaa"/>
                <a:sym typeface="Comfortaa"/>
              </a:rPr>
              <a:t>Geth</a:t>
            </a:r>
            <a:endParaRPr>
              <a:solidFill>
                <a:srgbClr val="888888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888888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25" name="Google Shape;225;p24"/>
          <p:cNvPicPr preferRelativeResize="0"/>
          <p:nvPr/>
        </p:nvPicPr>
        <p:blipFill rotWithShape="1">
          <a:blip r:embed="rId6">
            <a:alphaModFix/>
          </a:blip>
          <a:srcRect b="32123" l="0" r="0" t="31460"/>
          <a:stretch/>
        </p:blipFill>
        <p:spPr>
          <a:xfrm rot="789134">
            <a:off x="2854250" y="3749036"/>
            <a:ext cx="1910950" cy="695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hyperledger fabric png" id="226" name="Google Shape;226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407031">
            <a:off x="124650" y="3800331"/>
            <a:ext cx="2771326" cy="775318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4"/>
          <p:cNvSpPr txBox="1"/>
          <p:nvPr>
            <p:ph idx="1" type="body"/>
          </p:nvPr>
        </p:nvSpPr>
        <p:spPr>
          <a:xfrm rot="899140">
            <a:off x="7863860" y="1984780"/>
            <a:ext cx="1102185" cy="468643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888888"/>
                </a:solidFill>
                <a:latin typeface="Comfortaa"/>
                <a:ea typeface="Comfortaa"/>
                <a:cs typeface="Comfortaa"/>
                <a:sym typeface="Comfortaa"/>
              </a:rPr>
              <a:t>p2p</a:t>
            </a:r>
            <a:endParaRPr>
              <a:solidFill>
                <a:srgbClr val="888888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888888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28" name="Google Shape;228;p24"/>
          <p:cNvSpPr txBox="1"/>
          <p:nvPr>
            <p:ph idx="1" type="body"/>
          </p:nvPr>
        </p:nvSpPr>
        <p:spPr>
          <a:xfrm rot="-1038094">
            <a:off x="6620595" y="3953729"/>
            <a:ext cx="781773" cy="468548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888888"/>
                </a:solidFill>
                <a:latin typeface="Comfortaa"/>
                <a:ea typeface="Comfortaa"/>
                <a:cs typeface="Comfortaa"/>
                <a:sym typeface="Comfortaa"/>
              </a:rPr>
              <a:t>gas</a:t>
            </a:r>
            <a:endParaRPr>
              <a:solidFill>
                <a:srgbClr val="888888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888888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29" name="Google Shape;229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807421">
            <a:off x="968987" y="2410525"/>
            <a:ext cx="1451846" cy="550425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4"/>
          <p:cNvSpPr txBox="1"/>
          <p:nvPr>
            <p:ph idx="1" type="body"/>
          </p:nvPr>
        </p:nvSpPr>
        <p:spPr>
          <a:xfrm rot="900065">
            <a:off x="5840341" y="2503203"/>
            <a:ext cx="2717924" cy="468643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888888"/>
                </a:solidFill>
                <a:latin typeface="Comfortaa"/>
                <a:ea typeface="Comfortaa"/>
                <a:cs typeface="Comfortaa"/>
                <a:sym typeface="Comfortaa"/>
              </a:rPr>
              <a:t>Smart contract</a:t>
            </a:r>
            <a:endParaRPr>
              <a:solidFill>
                <a:srgbClr val="888888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888888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31" name="Google Shape;231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898874">
            <a:off x="6008298" y="2835414"/>
            <a:ext cx="762503" cy="7624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interrogação png" id="232" name="Google Shape;232;p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748000" y="947550"/>
            <a:ext cx="2843525" cy="284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7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00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5"/>
          <p:cNvSpPr txBox="1"/>
          <p:nvPr>
            <p:ph type="title"/>
          </p:nvPr>
        </p:nvSpPr>
        <p:spPr>
          <a:xfrm>
            <a:off x="124650" y="322200"/>
            <a:ext cx="73707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</a:rPr>
              <a:t>Estratégia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5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9" name="Google Shape;239;p25"/>
          <p:cNvSpPr/>
          <p:nvPr/>
        </p:nvSpPr>
        <p:spPr>
          <a:xfrm>
            <a:off x="581850" y="1143000"/>
            <a:ext cx="7923900" cy="10572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Organizar as blockchains em uma arquitetura</a:t>
            </a:r>
            <a:r>
              <a:rPr lang="en" sz="24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 que ajude na seleção</a:t>
            </a:r>
            <a:endParaRPr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40" name="Google Shape;240;p25"/>
          <p:cNvSpPr txBox="1"/>
          <p:nvPr/>
        </p:nvSpPr>
        <p:spPr>
          <a:xfrm>
            <a:off x="647700" y="1390650"/>
            <a:ext cx="3999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</a:rPr>
              <a:t>1</a:t>
            </a:r>
            <a:endParaRPr b="1" sz="3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6"/>
          <p:cNvSpPr txBox="1"/>
          <p:nvPr>
            <p:ph type="title"/>
          </p:nvPr>
        </p:nvSpPr>
        <p:spPr>
          <a:xfrm>
            <a:off x="124650" y="322200"/>
            <a:ext cx="73707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</a:rPr>
              <a:t>Estratégia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26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7" name="Google Shape;247;p26"/>
          <p:cNvSpPr/>
          <p:nvPr/>
        </p:nvSpPr>
        <p:spPr>
          <a:xfrm>
            <a:off x="581850" y="1143000"/>
            <a:ext cx="7923900" cy="10572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Organizar as blockchains em uma arquitetura que ajude na seleção</a:t>
            </a:r>
            <a:endParaRPr sz="24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48" name="Google Shape;248;p26"/>
          <p:cNvSpPr txBox="1"/>
          <p:nvPr/>
        </p:nvSpPr>
        <p:spPr>
          <a:xfrm>
            <a:off x="647700" y="1390650"/>
            <a:ext cx="3999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</a:rPr>
              <a:t>1</a:t>
            </a:r>
            <a:endParaRPr b="1" sz="3000">
              <a:solidFill>
                <a:srgbClr val="FFFFFF"/>
              </a:solidFill>
            </a:endParaRPr>
          </a:p>
        </p:txBody>
      </p:sp>
      <p:sp>
        <p:nvSpPr>
          <p:cNvPr id="249" name="Google Shape;249;p26"/>
          <p:cNvSpPr/>
          <p:nvPr/>
        </p:nvSpPr>
        <p:spPr>
          <a:xfrm>
            <a:off x="581850" y="2286000"/>
            <a:ext cx="7923900" cy="1057200"/>
          </a:xfrm>
          <a:prstGeom prst="rect">
            <a:avLst/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Identificar as necessidades de um problema</a:t>
            </a:r>
            <a:endParaRPr sz="24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50" name="Google Shape;250;p26"/>
          <p:cNvSpPr txBox="1"/>
          <p:nvPr/>
        </p:nvSpPr>
        <p:spPr>
          <a:xfrm>
            <a:off x="647700" y="2533650"/>
            <a:ext cx="3999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</a:rPr>
              <a:t>2</a:t>
            </a:r>
            <a:endParaRPr b="1" sz="3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7"/>
          <p:cNvSpPr txBox="1"/>
          <p:nvPr>
            <p:ph type="title"/>
          </p:nvPr>
        </p:nvSpPr>
        <p:spPr>
          <a:xfrm>
            <a:off x="124650" y="322200"/>
            <a:ext cx="73707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</a:rPr>
              <a:t>Estratégia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27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7" name="Google Shape;257;p27"/>
          <p:cNvSpPr/>
          <p:nvPr/>
        </p:nvSpPr>
        <p:spPr>
          <a:xfrm>
            <a:off x="581850" y="1143000"/>
            <a:ext cx="7923900" cy="10572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Organizar as blockchains em uma arquitetura que ajude na seleção</a:t>
            </a:r>
            <a:endParaRPr sz="24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58" name="Google Shape;258;p27"/>
          <p:cNvSpPr txBox="1"/>
          <p:nvPr/>
        </p:nvSpPr>
        <p:spPr>
          <a:xfrm>
            <a:off x="647700" y="1390650"/>
            <a:ext cx="3999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</a:rPr>
              <a:t>1</a:t>
            </a:r>
            <a:endParaRPr b="1" sz="3000">
              <a:solidFill>
                <a:srgbClr val="FFFFFF"/>
              </a:solidFill>
            </a:endParaRPr>
          </a:p>
        </p:txBody>
      </p:sp>
      <p:sp>
        <p:nvSpPr>
          <p:cNvPr id="259" name="Google Shape;259;p27"/>
          <p:cNvSpPr/>
          <p:nvPr/>
        </p:nvSpPr>
        <p:spPr>
          <a:xfrm>
            <a:off x="581850" y="2286000"/>
            <a:ext cx="7923900" cy="1057200"/>
          </a:xfrm>
          <a:prstGeom prst="rect">
            <a:avLst/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Identificar as necessidades de um problema</a:t>
            </a:r>
            <a:endParaRPr sz="24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60" name="Google Shape;260;p27"/>
          <p:cNvSpPr txBox="1"/>
          <p:nvPr/>
        </p:nvSpPr>
        <p:spPr>
          <a:xfrm>
            <a:off x="647700" y="2533650"/>
            <a:ext cx="3999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</a:rPr>
              <a:t>2</a:t>
            </a:r>
            <a:endParaRPr b="1" sz="3000">
              <a:solidFill>
                <a:srgbClr val="FFFFFF"/>
              </a:solidFill>
            </a:endParaRPr>
          </a:p>
        </p:txBody>
      </p:sp>
      <p:sp>
        <p:nvSpPr>
          <p:cNvPr id="261" name="Google Shape;261;p27"/>
          <p:cNvSpPr/>
          <p:nvPr/>
        </p:nvSpPr>
        <p:spPr>
          <a:xfrm>
            <a:off x="581850" y="3429000"/>
            <a:ext cx="7923900" cy="10572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Selecionar a blockchain que melhor se adequa ao problema</a:t>
            </a:r>
            <a:endParaRPr sz="24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62" name="Google Shape;262;p27"/>
          <p:cNvSpPr txBox="1"/>
          <p:nvPr/>
        </p:nvSpPr>
        <p:spPr>
          <a:xfrm>
            <a:off x="647700" y="3676650"/>
            <a:ext cx="3999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</a:rPr>
              <a:t>3</a:t>
            </a:r>
            <a:endParaRPr b="1" sz="3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8"/>
          <p:cNvSpPr txBox="1"/>
          <p:nvPr>
            <p:ph type="title"/>
          </p:nvPr>
        </p:nvSpPr>
        <p:spPr>
          <a:xfrm>
            <a:off x="124650" y="322200"/>
            <a:ext cx="73707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Arquitetura</a:t>
            </a:r>
            <a:endParaRPr/>
          </a:p>
        </p:txBody>
      </p:sp>
      <p:sp>
        <p:nvSpPr>
          <p:cNvPr id="268" name="Google Shape;268;p28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69" name="Google Shape;269;p28"/>
          <p:cNvGrpSpPr/>
          <p:nvPr/>
        </p:nvGrpSpPr>
        <p:grpSpPr>
          <a:xfrm>
            <a:off x="714925" y="3622850"/>
            <a:ext cx="7705200" cy="696000"/>
            <a:chOff x="714925" y="3622850"/>
            <a:chExt cx="7705200" cy="696000"/>
          </a:xfrm>
        </p:grpSpPr>
        <p:sp>
          <p:nvSpPr>
            <p:cNvPr id="270" name="Google Shape;270;p28"/>
            <p:cNvSpPr/>
            <p:nvPr/>
          </p:nvSpPr>
          <p:spPr>
            <a:xfrm>
              <a:off x="714925" y="3622850"/>
              <a:ext cx="7705200" cy="696000"/>
            </a:xfrm>
            <a:prstGeom prst="round1Rect">
              <a:avLst>
                <a:gd fmla="val 0" name="adj"/>
              </a:avLst>
            </a:prstGeom>
            <a:solidFill>
              <a:srgbClr val="F1C2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latin typeface="Comfortaa"/>
                  <a:ea typeface="Comfortaa"/>
                  <a:cs typeface="Comfortaa"/>
                  <a:sym typeface="Comfortaa"/>
                </a:rPr>
                <a:t>		Comunicação</a:t>
              </a:r>
              <a:endParaRPr b="1" sz="2400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pic>
          <p:nvPicPr>
            <p:cNvPr id="271" name="Google Shape;271;p2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99425" y="3622850"/>
              <a:ext cx="696000" cy="6960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16380000" dist="19050">
                <a:srgbClr val="000000">
                  <a:alpha val="50000"/>
                </a:srgbClr>
              </a:outerShdw>
            </a:effectLst>
          </p:spPr>
        </p:pic>
      </p:grpSp>
      <p:grpSp>
        <p:nvGrpSpPr>
          <p:cNvPr id="272" name="Google Shape;272;p28"/>
          <p:cNvGrpSpPr/>
          <p:nvPr/>
        </p:nvGrpSpPr>
        <p:grpSpPr>
          <a:xfrm>
            <a:off x="714925" y="2784650"/>
            <a:ext cx="7705200" cy="696000"/>
            <a:chOff x="714925" y="2784650"/>
            <a:chExt cx="7705200" cy="696000"/>
          </a:xfrm>
        </p:grpSpPr>
        <p:sp>
          <p:nvSpPr>
            <p:cNvPr id="273" name="Google Shape;273;p28"/>
            <p:cNvSpPr/>
            <p:nvPr/>
          </p:nvSpPr>
          <p:spPr>
            <a:xfrm>
              <a:off x="714925" y="2784650"/>
              <a:ext cx="7705200" cy="696000"/>
            </a:xfrm>
            <a:prstGeom prst="round1Rect">
              <a:avLst>
                <a:gd fmla="val 0" name="adj"/>
              </a:avLst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/>
                <a:t>	</a:t>
              </a:r>
              <a:r>
                <a:rPr b="1" lang="en" sz="2400">
                  <a:latin typeface="Comfortaa"/>
                  <a:ea typeface="Comfortaa"/>
                  <a:cs typeface="Comfortaa"/>
                  <a:sym typeface="Comfortaa"/>
                </a:rPr>
                <a:t>	Consenso</a:t>
              </a:r>
              <a:endParaRPr b="1" sz="2400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pic>
          <p:nvPicPr>
            <p:cNvPr id="274" name="Google Shape;274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13950" y="2861063"/>
              <a:ext cx="543175" cy="543175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13860000" dist="19050">
                <a:srgbClr val="741B47">
                  <a:alpha val="60000"/>
                </a:srgbClr>
              </a:outerShdw>
            </a:effectLst>
          </p:spPr>
        </p:pic>
      </p:grpSp>
      <p:grpSp>
        <p:nvGrpSpPr>
          <p:cNvPr id="275" name="Google Shape;275;p28"/>
          <p:cNvGrpSpPr/>
          <p:nvPr/>
        </p:nvGrpSpPr>
        <p:grpSpPr>
          <a:xfrm>
            <a:off x="714925" y="1946450"/>
            <a:ext cx="7705200" cy="696000"/>
            <a:chOff x="714925" y="1946450"/>
            <a:chExt cx="7705200" cy="696000"/>
          </a:xfrm>
        </p:grpSpPr>
        <p:sp>
          <p:nvSpPr>
            <p:cNvPr id="276" name="Google Shape;276;p28"/>
            <p:cNvSpPr/>
            <p:nvPr/>
          </p:nvSpPr>
          <p:spPr>
            <a:xfrm>
              <a:off x="714925" y="1946450"/>
              <a:ext cx="7705200" cy="696000"/>
            </a:xfrm>
            <a:prstGeom prst="round1Rect">
              <a:avLst>
                <a:gd fmla="val 0" name="adj"/>
              </a:avLst>
            </a:prstGeom>
            <a:solidFill>
              <a:srgbClr val="FFE5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/>
                <a:t>		</a:t>
              </a:r>
              <a:r>
                <a:rPr b="1" lang="en" sz="2400">
                  <a:latin typeface="Comfortaa"/>
                  <a:ea typeface="Comfortaa"/>
                  <a:cs typeface="Comfortaa"/>
                  <a:sym typeface="Comfortaa"/>
                </a:rPr>
                <a:t>Dado</a:t>
              </a:r>
              <a:endParaRPr b="1" sz="2400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pic>
          <p:nvPicPr>
            <p:cNvPr id="277" name="Google Shape;277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13525" y="2022850"/>
              <a:ext cx="543180" cy="5432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17340000" dist="28575">
                <a:srgbClr val="000000">
                  <a:alpha val="50000"/>
                </a:srgbClr>
              </a:outerShdw>
            </a:effectLst>
          </p:spPr>
        </p:pic>
      </p:grpSp>
      <p:grpSp>
        <p:nvGrpSpPr>
          <p:cNvPr id="278" name="Google Shape;278;p28"/>
          <p:cNvGrpSpPr/>
          <p:nvPr/>
        </p:nvGrpSpPr>
        <p:grpSpPr>
          <a:xfrm>
            <a:off x="714925" y="1108250"/>
            <a:ext cx="7705200" cy="696000"/>
            <a:chOff x="714925" y="1108250"/>
            <a:chExt cx="7705200" cy="696000"/>
          </a:xfrm>
        </p:grpSpPr>
        <p:sp>
          <p:nvSpPr>
            <p:cNvPr id="279" name="Google Shape;279;p28"/>
            <p:cNvSpPr/>
            <p:nvPr/>
          </p:nvSpPr>
          <p:spPr>
            <a:xfrm>
              <a:off x="714925" y="1108250"/>
              <a:ext cx="7705200" cy="696000"/>
            </a:xfrm>
            <a:prstGeom prst="round1Rect">
              <a:avLst>
                <a:gd fmla="val 50000" name="adj"/>
              </a:avLst>
            </a:pr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457200" lvl="0" marL="457200" rtl="0" algn="l">
                <a:spcBef>
                  <a:spcPts val="6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2400">
                  <a:latin typeface="Comfortaa"/>
                  <a:ea typeface="Comfortaa"/>
                  <a:cs typeface="Comfortaa"/>
                  <a:sym typeface="Comfortaa"/>
                </a:rPr>
                <a:t>Aplicação</a:t>
              </a:r>
              <a:endParaRPr b="1" sz="2400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pic>
          <p:nvPicPr>
            <p:cNvPr id="280" name="Google Shape;280;p2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13525" y="1146450"/>
              <a:ext cx="619601" cy="61960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13800000" dist="19050">
                <a:srgbClr val="000000">
                  <a:alpha val="50000"/>
                </a:srgbClr>
              </a:outerShdw>
            </a:effectLst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9"/>
          <p:cNvSpPr txBox="1"/>
          <p:nvPr>
            <p:ph type="title"/>
          </p:nvPr>
        </p:nvSpPr>
        <p:spPr>
          <a:xfrm>
            <a:off x="124650" y="322200"/>
            <a:ext cx="73707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Arquitetura</a:t>
            </a:r>
            <a:endParaRPr/>
          </a:p>
        </p:txBody>
      </p:sp>
      <p:sp>
        <p:nvSpPr>
          <p:cNvPr id="286" name="Google Shape;286;p29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7" name="Google Shape;287;p29"/>
          <p:cNvSpPr/>
          <p:nvPr/>
        </p:nvSpPr>
        <p:spPr>
          <a:xfrm>
            <a:off x="714925" y="1108250"/>
            <a:ext cx="7705200" cy="696000"/>
          </a:xfrm>
          <a:prstGeom prst="round1Rect">
            <a:avLst>
              <a:gd fmla="val 50000" name="adj"/>
            </a:avLst>
          </a:prstGeom>
          <a:solidFill>
            <a:srgbClr val="F1C2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		</a:t>
            </a:r>
            <a:r>
              <a:rPr b="1" lang="en" sz="2400">
                <a:latin typeface="Comfortaa"/>
                <a:ea typeface="Comfortaa"/>
                <a:cs typeface="Comfortaa"/>
                <a:sym typeface="Comfortaa"/>
              </a:rPr>
              <a:t>Comunicação</a:t>
            </a:r>
            <a:endParaRPr b="1" sz="24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88" name="Google Shape;28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9425" y="1108250"/>
            <a:ext cx="696000" cy="696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638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0"/>
          <p:cNvSpPr txBox="1"/>
          <p:nvPr>
            <p:ph type="title"/>
          </p:nvPr>
        </p:nvSpPr>
        <p:spPr>
          <a:xfrm>
            <a:off x="124650" y="322200"/>
            <a:ext cx="73707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Arquitetura</a:t>
            </a:r>
            <a:endParaRPr/>
          </a:p>
        </p:txBody>
      </p:sp>
      <p:sp>
        <p:nvSpPr>
          <p:cNvPr id="294" name="Google Shape;294;p30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5" name="Google Shape;295;p30"/>
          <p:cNvSpPr/>
          <p:nvPr/>
        </p:nvSpPr>
        <p:spPr>
          <a:xfrm>
            <a:off x="714925" y="1108250"/>
            <a:ext cx="7705200" cy="696000"/>
          </a:xfrm>
          <a:prstGeom prst="round1Rect">
            <a:avLst>
              <a:gd fmla="val 50000" name="adj"/>
            </a:avLst>
          </a:prstGeom>
          <a:solidFill>
            <a:srgbClr val="F1C2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		</a:t>
            </a:r>
            <a:r>
              <a:rPr b="1" lang="en" sz="2400">
                <a:latin typeface="Comfortaa"/>
                <a:ea typeface="Comfortaa"/>
                <a:cs typeface="Comfortaa"/>
                <a:sym typeface="Comfortaa"/>
              </a:rPr>
              <a:t>Comunicação</a:t>
            </a:r>
            <a:endParaRPr b="1" sz="24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96" name="Google Shape;29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9425" y="1108250"/>
            <a:ext cx="696000" cy="696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6380000" dist="19050">
              <a:srgbClr val="000000">
                <a:alpha val="50000"/>
              </a:srgbClr>
            </a:outerShdw>
          </a:effectLst>
        </p:spPr>
      </p:pic>
      <p:sp>
        <p:nvSpPr>
          <p:cNvPr id="297" name="Google Shape;297;p30"/>
          <p:cNvSpPr txBox="1"/>
          <p:nvPr/>
        </p:nvSpPr>
        <p:spPr>
          <a:xfrm rot="-403990">
            <a:off x="392198" y="2187355"/>
            <a:ext cx="2366824" cy="1397433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783F04"/>
                </a:solidFill>
              </a:rPr>
              <a:t>Acesso?</a:t>
            </a:r>
            <a:endParaRPr b="1" sz="1800">
              <a:solidFill>
                <a:srgbClr val="783F04"/>
              </a:solidFill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783F04"/>
                </a:solidFill>
              </a:rPr>
              <a:t>Privado</a:t>
            </a:r>
            <a:endParaRPr b="1" sz="1800">
              <a:solidFill>
                <a:srgbClr val="783F0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783F04"/>
                </a:solidFill>
              </a:rPr>
              <a:t>Consorcio</a:t>
            </a:r>
            <a:endParaRPr b="1" sz="1800">
              <a:solidFill>
                <a:srgbClr val="783F04"/>
              </a:solidFill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783F04"/>
                </a:solidFill>
              </a:rPr>
              <a:t>Público</a:t>
            </a:r>
            <a:endParaRPr b="1" sz="1800">
              <a:solidFill>
                <a:srgbClr val="783F04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1"/>
          <p:cNvSpPr txBox="1"/>
          <p:nvPr>
            <p:ph type="title"/>
          </p:nvPr>
        </p:nvSpPr>
        <p:spPr>
          <a:xfrm>
            <a:off x="124650" y="322200"/>
            <a:ext cx="73707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Arquitetura</a:t>
            </a:r>
            <a:endParaRPr/>
          </a:p>
        </p:txBody>
      </p:sp>
      <p:sp>
        <p:nvSpPr>
          <p:cNvPr id="303" name="Google Shape;303;p31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4" name="Google Shape;304;p31"/>
          <p:cNvSpPr/>
          <p:nvPr/>
        </p:nvSpPr>
        <p:spPr>
          <a:xfrm>
            <a:off x="714925" y="1108250"/>
            <a:ext cx="7705200" cy="696000"/>
          </a:xfrm>
          <a:prstGeom prst="round1Rect">
            <a:avLst>
              <a:gd fmla="val 50000" name="adj"/>
            </a:avLst>
          </a:prstGeom>
          <a:solidFill>
            <a:srgbClr val="F1C2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		</a:t>
            </a:r>
            <a:r>
              <a:rPr b="1" lang="en" sz="2400">
                <a:latin typeface="Comfortaa"/>
                <a:ea typeface="Comfortaa"/>
                <a:cs typeface="Comfortaa"/>
                <a:sym typeface="Comfortaa"/>
              </a:rPr>
              <a:t>Comunicação</a:t>
            </a:r>
            <a:endParaRPr b="1" sz="24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05" name="Google Shape;30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9425" y="1108250"/>
            <a:ext cx="696000" cy="696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6380000" dist="19050">
              <a:srgbClr val="000000">
                <a:alpha val="50000"/>
              </a:srgbClr>
            </a:outerShdw>
          </a:effectLst>
        </p:spPr>
      </p:pic>
      <p:sp>
        <p:nvSpPr>
          <p:cNvPr id="306" name="Google Shape;306;p31"/>
          <p:cNvSpPr txBox="1"/>
          <p:nvPr/>
        </p:nvSpPr>
        <p:spPr>
          <a:xfrm rot="-403990">
            <a:off x="392198" y="2187355"/>
            <a:ext cx="2366824" cy="1397433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783F04"/>
                </a:solidFill>
              </a:rPr>
              <a:t>Acesso?</a:t>
            </a:r>
            <a:endParaRPr b="1" sz="1800">
              <a:solidFill>
                <a:srgbClr val="783F04"/>
              </a:solidFill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783F04"/>
                </a:solidFill>
              </a:rPr>
              <a:t>Privado</a:t>
            </a:r>
            <a:endParaRPr b="1" sz="1800">
              <a:solidFill>
                <a:srgbClr val="783F0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783F04"/>
                </a:solidFill>
              </a:rPr>
              <a:t>Consorcio</a:t>
            </a:r>
            <a:endParaRPr b="1" sz="1800">
              <a:solidFill>
                <a:srgbClr val="783F04"/>
              </a:solidFill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783F04"/>
                </a:solidFill>
              </a:rPr>
              <a:t>Público</a:t>
            </a:r>
            <a:endParaRPr b="1" sz="1800">
              <a:solidFill>
                <a:srgbClr val="783F04"/>
              </a:solidFill>
            </a:endParaRPr>
          </a:p>
        </p:txBody>
      </p:sp>
      <p:sp>
        <p:nvSpPr>
          <p:cNvPr id="307" name="Google Shape;307;p31"/>
          <p:cNvSpPr txBox="1"/>
          <p:nvPr/>
        </p:nvSpPr>
        <p:spPr>
          <a:xfrm rot="470479">
            <a:off x="3555297" y="1853896"/>
            <a:ext cx="2348459" cy="4436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 u="sng">
                <a:latin typeface="Comfortaa"/>
                <a:ea typeface="Comfortaa"/>
                <a:cs typeface="Comfortaa"/>
                <a:sym typeface="Comfortaa"/>
              </a:rPr>
              <a:t>Protocolos?</a:t>
            </a:r>
            <a:endParaRPr b="1" sz="2400" u="sng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2"/>
          <p:cNvSpPr txBox="1"/>
          <p:nvPr>
            <p:ph type="title"/>
          </p:nvPr>
        </p:nvSpPr>
        <p:spPr>
          <a:xfrm>
            <a:off x="124650" y="322200"/>
            <a:ext cx="73707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Arquitetura</a:t>
            </a:r>
            <a:endParaRPr/>
          </a:p>
        </p:txBody>
      </p:sp>
      <p:sp>
        <p:nvSpPr>
          <p:cNvPr id="313" name="Google Shape;313;p32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4" name="Google Shape;314;p32"/>
          <p:cNvSpPr/>
          <p:nvPr/>
        </p:nvSpPr>
        <p:spPr>
          <a:xfrm>
            <a:off x="714925" y="1108250"/>
            <a:ext cx="7705200" cy="696000"/>
          </a:xfrm>
          <a:prstGeom prst="round1Rect">
            <a:avLst>
              <a:gd fmla="val 50000" name="adj"/>
            </a:avLst>
          </a:prstGeom>
          <a:solidFill>
            <a:srgbClr val="F1C2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		</a:t>
            </a:r>
            <a:r>
              <a:rPr b="1" lang="en" sz="2400">
                <a:latin typeface="Comfortaa"/>
                <a:ea typeface="Comfortaa"/>
                <a:cs typeface="Comfortaa"/>
                <a:sym typeface="Comfortaa"/>
              </a:rPr>
              <a:t>Comunicação</a:t>
            </a:r>
            <a:endParaRPr b="1" sz="24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15" name="Google Shape;31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9425" y="1108250"/>
            <a:ext cx="696000" cy="696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6380000" dist="19050">
              <a:srgbClr val="000000">
                <a:alpha val="50000"/>
              </a:srgbClr>
            </a:outerShdw>
          </a:effectLst>
        </p:spPr>
      </p:pic>
      <p:sp>
        <p:nvSpPr>
          <p:cNvPr id="316" name="Google Shape;316;p32"/>
          <p:cNvSpPr txBox="1"/>
          <p:nvPr/>
        </p:nvSpPr>
        <p:spPr>
          <a:xfrm rot="-403990">
            <a:off x="401623" y="2215630"/>
            <a:ext cx="2366824" cy="1397433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274E13"/>
                </a:solidFill>
              </a:rPr>
              <a:t>Acesso?</a:t>
            </a:r>
            <a:endParaRPr b="1" sz="1800">
              <a:solidFill>
                <a:srgbClr val="274E13"/>
              </a:solidFill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274E13"/>
                </a:solidFill>
              </a:rPr>
              <a:t>Privado</a:t>
            </a:r>
            <a:endParaRPr b="1" sz="1800">
              <a:solidFill>
                <a:srgbClr val="274E1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274E13"/>
                </a:solidFill>
              </a:rPr>
              <a:t>Consorcio</a:t>
            </a:r>
            <a:endParaRPr b="1" sz="1800">
              <a:solidFill>
                <a:srgbClr val="274E13"/>
              </a:solidFill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274E13"/>
                </a:solidFill>
              </a:rPr>
              <a:t>Público</a:t>
            </a:r>
            <a:endParaRPr b="1" sz="1800">
              <a:solidFill>
                <a:srgbClr val="274E13"/>
              </a:solidFill>
            </a:endParaRPr>
          </a:p>
        </p:txBody>
      </p:sp>
      <p:sp>
        <p:nvSpPr>
          <p:cNvPr id="317" name="Google Shape;317;p32"/>
          <p:cNvSpPr txBox="1"/>
          <p:nvPr/>
        </p:nvSpPr>
        <p:spPr>
          <a:xfrm rot="470491">
            <a:off x="3555800" y="1846546"/>
            <a:ext cx="2240652" cy="4436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 u="sng">
                <a:latin typeface="Comfortaa"/>
                <a:ea typeface="Comfortaa"/>
                <a:cs typeface="Comfortaa"/>
                <a:sym typeface="Comfortaa"/>
              </a:rPr>
              <a:t>Protocolos?</a:t>
            </a:r>
            <a:endParaRPr b="1" sz="2400" u="sng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18" name="Google Shape;318;p32"/>
          <p:cNvPicPr preferRelativeResize="0"/>
          <p:nvPr/>
        </p:nvPicPr>
        <p:blipFill rotWithShape="1">
          <a:blip r:embed="rId4">
            <a:alphaModFix/>
          </a:blip>
          <a:srcRect b="29791" l="15539" r="10111" t="27398"/>
          <a:stretch/>
        </p:blipFill>
        <p:spPr>
          <a:xfrm>
            <a:off x="3031898" y="2630625"/>
            <a:ext cx="5423652" cy="1951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3"/>
          <p:cNvSpPr txBox="1"/>
          <p:nvPr>
            <p:ph type="title"/>
          </p:nvPr>
        </p:nvSpPr>
        <p:spPr>
          <a:xfrm>
            <a:off x="124650" y="322200"/>
            <a:ext cx="73707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Arquitetura</a:t>
            </a:r>
            <a:endParaRPr/>
          </a:p>
        </p:txBody>
      </p:sp>
      <p:sp>
        <p:nvSpPr>
          <p:cNvPr id="324" name="Google Shape;324;p33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5" name="Google Shape;325;p33"/>
          <p:cNvSpPr/>
          <p:nvPr/>
        </p:nvSpPr>
        <p:spPr>
          <a:xfrm>
            <a:off x="714925" y="1108250"/>
            <a:ext cx="7705200" cy="696000"/>
          </a:xfrm>
          <a:prstGeom prst="round1Rect">
            <a:avLst>
              <a:gd fmla="val 50000" name="adj"/>
            </a:avLst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		</a:t>
            </a:r>
            <a:r>
              <a:rPr b="1" lang="en" sz="2400"/>
              <a:t>Comunicação</a:t>
            </a:r>
            <a:endParaRPr b="1" sz="2400"/>
          </a:p>
        </p:txBody>
      </p:sp>
      <p:pic>
        <p:nvPicPr>
          <p:cNvPr id="326" name="Google Shape;32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9425" y="1108250"/>
            <a:ext cx="696000" cy="696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6380000" dist="19050">
              <a:srgbClr val="000000">
                <a:alpha val="50000"/>
              </a:srgbClr>
            </a:outerShdw>
          </a:effectLst>
        </p:spPr>
      </p:pic>
      <p:sp>
        <p:nvSpPr>
          <p:cNvPr id="327" name="Google Shape;327;p33"/>
          <p:cNvSpPr/>
          <p:nvPr/>
        </p:nvSpPr>
        <p:spPr>
          <a:xfrm>
            <a:off x="714925" y="1108250"/>
            <a:ext cx="7705200" cy="696000"/>
          </a:xfrm>
          <a:prstGeom prst="round1Rect">
            <a:avLst>
              <a:gd fmla="val 0" name="adj"/>
            </a:avLst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		</a:t>
            </a:r>
            <a:r>
              <a:rPr b="1" lang="en" sz="2400"/>
              <a:t>Consenso</a:t>
            </a:r>
            <a:endParaRPr b="1" sz="2400"/>
          </a:p>
        </p:txBody>
      </p:sp>
      <p:grpSp>
        <p:nvGrpSpPr>
          <p:cNvPr id="328" name="Google Shape;328;p33"/>
          <p:cNvGrpSpPr/>
          <p:nvPr/>
        </p:nvGrpSpPr>
        <p:grpSpPr>
          <a:xfrm>
            <a:off x="714925" y="1108250"/>
            <a:ext cx="7705200" cy="696000"/>
            <a:chOff x="714925" y="1108250"/>
            <a:chExt cx="7705200" cy="696000"/>
          </a:xfrm>
        </p:grpSpPr>
        <p:sp>
          <p:nvSpPr>
            <p:cNvPr id="329" name="Google Shape;329;p33"/>
            <p:cNvSpPr/>
            <p:nvPr/>
          </p:nvSpPr>
          <p:spPr>
            <a:xfrm>
              <a:off x="714925" y="1108250"/>
              <a:ext cx="7705200" cy="696000"/>
            </a:xfrm>
            <a:prstGeom prst="round1Rect">
              <a:avLst>
                <a:gd fmla="val 0" name="adj"/>
              </a:avLst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/>
                <a:t>	</a:t>
              </a:r>
              <a:r>
                <a:rPr b="1" lang="en" sz="2400">
                  <a:latin typeface="Comfortaa"/>
                  <a:ea typeface="Comfortaa"/>
                  <a:cs typeface="Comfortaa"/>
                  <a:sym typeface="Comfortaa"/>
                </a:rPr>
                <a:t>	Consenso</a:t>
              </a:r>
              <a:endParaRPr b="1" sz="2400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pic>
          <p:nvPicPr>
            <p:cNvPr id="330" name="Google Shape;330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13950" y="1184663"/>
              <a:ext cx="543175" cy="543175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13860000" dist="19050">
                <a:srgbClr val="741B47">
                  <a:alpha val="60000"/>
                </a:srgbClr>
              </a:outerShdw>
            </a:effectLst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4"/>
          <p:cNvSpPr txBox="1"/>
          <p:nvPr>
            <p:ph type="title"/>
          </p:nvPr>
        </p:nvSpPr>
        <p:spPr>
          <a:xfrm>
            <a:off x="124650" y="322200"/>
            <a:ext cx="73707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Arquitetura</a:t>
            </a:r>
            <a:endParaRPr/>
          </a:p>
        </p:txBody>
      </p:sp>
      <p:sp>
        <p:nvSpPr>
          <p:cNvPr id="336" name="Google Shape;336;p34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7" name="Google Shape;337;p34"/>
          <p:cNvSpPr/>
          <p:nvPr/>
        </p:nvSpPr>
        <p:spPr>
          <a:xfrm>
            <a:off x="714925" y="1108250"/>
            <a:ext cx="7705200" cy="696000"/>
          </a:xfrm>
          <a:prstGeom prst="round1Rect">
            <a:avLst>
              <a:gd fmla="val 50000" name="adj"/>
            </a:avLst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		Comunicação</a:t>
            </a:r>
            <a:endParaRPr b="1" sz="2400"/>
          </a:p>
        </p:txBody>
      </p:sp>
      <p:pic>
        <p:nvPicPr>
          <p:cNvPr id="338" name="Google Shape;33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9425" y="1108250"/>
            <a:ext cx="696000" cy="696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6380000" dist="19050">
              <a:srgbClr val="000000">
                <a:alpha val="50000"/>
              </a:srgbClr>
            </a:outerShdw>
          </a:effectLst>
        </p:spPr>
      </p:pic>
      <p:sp>
        <p:nvSpPr>
          <p:cNvPr id="339" name="Google Shape;339;p34"/>
          <p:cNvSpPr/>
          <p:nvPr/>
        </p:nvSpPr>
        <p:spPr>
          <a:xfrm>
            <a:off x="714925" y="1108250"/>
            <a:ext cx="7705200" cy="696000"/>
          </a:xfrm>
          <a:prstGeom prst="round1Rect">
            <a:avLst>
              <a:gd fmla="val 0" name="adj"/>
            </a:avLst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		Consenso</a:t>
            </a:r>
            <a:endParaRPr b="1" sz="2400"/>
          </a:p>
        </p:txBody>
      </p:sp>
      <p:grpSp>
        <p:nvGrpSpPr>
          <p:cNvPr id="340" name="Google Shape;340;p34"/>
          <p:cNvGrpSpPr/>
          <p:nvPr/>
        </p:nvGrpSpPr>
        <p:grpSpPr>
          <a:xfrm>
            <a:off x="714925" y="1108250"/>
            <a:ext cx="7705200" cy="696000"/>
            <a:chOff x="714925" y="1108250"/>
            <a:chExt cx="7705200" cy="696000"/>
          </a:xfrm>
        </p:grpSpPr>
        <p:sp>
          <p:nvSpPr>
            <p:cNvPr id="341" name="Google Shape;341;p34"/>
            <p:cNvSpPr/>
            <p:nvPr/>
          </p:nvSpPr>
          <p:spPr>
            <a:xfrm>
              <a:off x="714925" y="1108250"/>
              <a:ext cx="7705200" cy="696000"/>
            </a:xfrm>
            <a:prstGeom prst="round1Rect">
              <a:avLst>
                <a:gd fmla="val 0" name="adj"/>
              </a:avLst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/>
                <a:t>	</a:t>
              </a:r>
              <a:r>
                <a:rPr b="1" lang="en" sz="2400">
                  <a:latin typeface="Comfortaa"/>
                  <a:ea typeface="Comfortaa"/>
                  <a:cs typeface="Comfortaa"/>
                  <a:sym typeface="Comfortaa"/>
                </a:rPr>
                <a:t>	Consenso</a:t>
              </a:r>
              <a:endParaRPr b="1" sz="2400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pic>
          <p:nvPicPr>
            <p:cNvPr id="342" name="Google Shape;342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13950" y="1184663"/>
              <a:ext cx="543175" cy="543175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13860000" dist="19050">
                <a:srgbClr val="741B47">
                  <a:alpha val="60000"/>
                </a:srgbClr>
              </a:outerShdw>
            </a:effectLst>
          </p:spPr>
        </p:pic>
      </p:grpSp>
      <p:pic>
        <p:nvPicPr>
          <p:cNvPr id="343" name="Google Shape;343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6599" y="2646925"/>
            <a:ext cx="2839401" cy="182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34"/>
          <p:cNvPicPr preferRelativeResize="0"/>
          <p:nvPr/>
        </p:nvPicPr>
        <p:blipFill rotWithShape="1">
          <a:blip r:embed="rId6">
            <a:alphaModFix/>
          </a:blip>
          <a:srcRect b="10109" l="57699" r="3939" t="12305"/>
          <a:stretch/>
        </p:blipFill>
        <p:spPr>
          <a:xfrm>
            <a:off x="2822775" y="1880450"/>
            <a:ext cx="2117899" cy="175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55132" y="2303475"/>
            <a:ext cx="3385693" cy="216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5"/>
          <p:cNvSpPr txBox="1"/>
          <p:nvPr>
            <p:ph type="title"/>
          </p:nvPr>
        </p:nvSpPr>
        <p:spPr>
          <a:xfrm>
            <a:off x="124650" y="322200"/>
            <a:ext cx="73707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Arquitetura</a:t>
            </a:r>
            <a:endParaRPr/>
          </a:p>
        </p:txBody>
      </p:sp>
      <p:sp>
        <p:nvSpPr>
          <p:cNvPr id="351" name="Google Shape;351;p35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2" name="Google Shape;352;p35"/>
          <p:cNvSpPr/>
          <p:nvPr/>
        </p:nvSpPr>
        <p:spPr>
          <a:xfrm>
            <a:off x="714925" y="1108250"/>
            <a:ext cx="7705200" cy="696000"/>
          </a:xfrm>
          <a:prstGeom prst="round1Rect">
            <a:avLst>
              <a:gd fmla="val 50000" name="adj"/>
            </a:avLst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		Comunicação</a:t>
            </a:r>
            <a:endParaRPr b="1" sz="2400"/>
          </a:p>
        </p:txBody>
      </p:sp>
      <p:pic>
        <p:nvPicPr>
          <p:cNvPr id="353" name="Google Shape;35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9425" y="1108250"/>
            <a:ext cx="696000" cy="696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6380000" dist="19050">
              <a:srgbClr val="000000">
                <a:alpha val="50000"/>
              </a:srgbClr>
            </a:outerShdw>
          </a:effectLst>
        </p:spPr>
      </p:pic>
      <p:sp>
        <p:nvSpPr>
          <p:cNvPr id="354" name="Google Shape;354;p35"/>
          <p:cNvSpPr/>
          <p:nvPr/>
        </p:nvSpPr>
        <p:spPr>
          <a:xfrm>
            <a:off x="714925" y="1108250"/>
            <a:ext cx="7705200" cy="696000"/>
          </a:xfrm>
          <a:prstGeom prst="round1Rect">
            <a:avLst>
              <a:gd fmla="val 0" name="adj"/>
            </a:avLst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		Consenso</a:t>
            </a:r>
            <a:endParaRPr b="1" sz="2400"/>
          </a:p>
        </p:txBody>
      </p:sp>
      <p:grpSp>
        <p:nvGrpSpPr>
          <p:cNvPr id="355" name="Google Shape;355;p35"/>
          <p:cNvGrpSpPr/>
          <p:nvPr/>
        </p:nvGrpSpPr>
        <p:grpSpPr>
          <a:xfrm>
            <a:off x="714925" y="1108250"/>
            <a:ext cx="7705200" cy="696000"/>
            <a:chOff x="714925" y="1108250"/>
            <a:chExt cx="7705200" cy="696000"/>
          </a:xfrm>
        </p:grpSpPr>
        <p:sp>
          <p:nvSpPr>
            <p:cNvPr id="356" name="Google Shape;356;p35"/>
            <p:cNvSpPr/>
            <p:nvPr/>
          </p:nvSpPr>
          <p:spPr>
            <a:xfrm>
              <a:off x="714925" y="1108250"/>
              <a:ext cx="7705200" cy="696000"/>
            </a:xfrm>
            <a:prstGeom prst="round1Rect">
              <a:avLst>
                <a:gd fmla="val 0" name="adj"/>
              </a:avLst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/>
                <a:t>		Consenso</a:t>
              </a:r>
              <a:endParaRPr b="1" sz="2400"/>
            </a:p>
          </p:txBody>
        </p:sp>
        <p:pic>
          <p:nvPicPr>
            <p:cNvPr id="357" name="Google Shape;357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13950" y="1184663"/>
              <a:ext cx="543175" cy="543175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13860000" dist="19050">
                <a:srgbClr val="741B47">
                  <a:alpha val="60000"/>
                </a:srgbClr>
              </a:outerShdw>
            </a:effectLst>
          </p:spPr>
        </p:pic>
      </p:grpSp>
      <p:grpSp>
        <p:nvGrpSpPr>
          <p:cNvPr id="358" name="Google Shape;358;p35"/>
          <p:cNvGrpSpPr/>
          <p:nvPr/>
        </p:nvGrpSpPr>
        <p:grpSpPr>
          <a:xfrm>
            <a:off x="714925" y="1108250"/>
            <a:ext cx="7705200" cy="696000"/>
            <a:chOff x="714925" y="1946450"/>
            <a:chExt cx="7705200" cy="696000"/>
          </a:xfrm>
        </p:grpSpPr>
        <p:sp>
          <p:nvSpPr>
            <p:cNvPr id="359" name="Google Shape;359;p35"/>
            <p:cNvSpPr/>
            <p:nvPr/>
          </p:nvSpPr>
          <p:spPr>
            <a:xfrm>
              <a:off x="714925" y="1946450"/>
              <a:ext cx="7705200" cy="696000"/>
            </a:xfrm>
            <a:prstGeom prst="round1Rect">
              <a:avLst>
                <a:gd fmla="val 0" name="adj"/>
              </a:avLst>
            </a:prstGeom>
            <a:solidFill>
              <a:srgbClr val="FFE5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latin typeface="Comfortaa"/>
                  <a:ea typeface="Comfortaa"/>
                  <a:cs typeface="Comfortaa"/>
                  <a:sym typeface="Comfortaa"/>
                </a:rPr>
                <a:t>		Dado</a:t>
              </a:r>
              <a:endParaRPr b="1" sz="2400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pic>
          <p:nvPicPr>
            <p:cNvPr id="360" name="Google Shape;360;p3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13525" y="2022850"/>
              <a:ext cx="543180" cy="5432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17340000" dist="28575">
                <a:srgbClr val="000000">
                  <a:alpha val="50000"/>
                </a:srgbClr>
              </a:outerShdw>
            </a:effectLst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6"/>
          <p:cNvSpPr txBox="1"/>
          <p:nvPr>
            <p:ph type="title"/>
          </p:nvPr>
        </p:nvSpPr>
        <p:spPr>
          <a:xfrm>
            <a:off x="124650" y="322200"/>
            <a:ext cx="73707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Arquitetura</a:t>
            </a:r>
            <a:endParaRPr/>
          </a:p>
        </p:txBody>
      </p:sp>
      <p:sp>
        <p:nvSpPr>
          <p:cNvPr id="366" name="Google Shape;366;p36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7" name="Google Shape;367;p36"/>
          <p:cNvSpPr/>
          <p:nvPr/>
        </p:nvSpPr>
        <p:spPr>
          <a:xfrm>
            <a:off x="714925" y="1108250"/>
            <a:ext cx="7705200" cy="696000"/>
          </a:xfrm>
          <a:prstGeom prst="round1Rect">
            <a:avLst>
              <a:gd fmla="val 50000" name="adj"/>
            </a:avLst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		Comunicação</a:t>
            </a:r>
            <a:endParaRPr b="1" sz="2400"/>
          </a:p>
        </p:txBody>
      </p:sp>
      <p:pic>
        <p:nvPicPr>
          <p:cNvPr id="368" name="Google Shape;36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9425" y="1108250"/>
            <a:ext cx="696000" cy="696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6380000" dist="19050">
              <a:srgbClr val="000000">
                <a:alpha val="50000"/>
              </a:srgbClr>
            </a:outerShdw>
          </a:effectLst>
        </p:spPr>
      </p:pic>
      <p:sp>
        <p:nvSpPr>
          <p:cNvPr id="369" name="Google Shape;369;p36"/>
          <p:cNvSpPr/>
          <p:nvPr/>
        </p:nvSpPr>
        <p:spPr>
          <a:xfrm>
            <a:off x="714925" y="1108250"/>
            <a:ext cx="7705200" cy="696000"/>
          </a:xfrm>
          <a:prstGeom prst="round1Rect">
            <a:avLst>
              <a:gd fmla="val 0" name="adj"/>
            </a:avLst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		Consenso</a:t>
            </a:r>
            <a:endParaRPr b="1" sz="2400"/>
          </a:p>
        </p:txBody>
      </p:sp>
      <p:grpSp>
        <p:nvGrpSpPr>
          <p:cNvPr id="370" name="Google Shape;370;p36"/>
          <p:cNvGrpSpPr/>
          <p:nvPr/>
        </p:nvGrpSpPr>
        <p:grpSpPr>
          <a:xfrm>
            <a:off x="714925" y="1108250"/>
            <a:ext cx="7705200" cy="696000"/>
            <a:chOff x="714925" y="1108250"/>
            <a:chExt cx="7705200" cy="696000"/>
          </a:xfrm>
        </p:grpSpPr>
        <p:sp>
          <p:nvSpPr>
            <p:cNvPr id="371" name="Google Shape;371;p36"/>
            <p:cNvSpPr/>
            <p:nvPr/>
          </p:nvSpPr>
          <p:spPr>
            <a:xfrm>
              <a:off x="714925" y="1108250"/>
              <a:ext cx="7705200" cy="696000"/>
            </a:xfrm>
            <a:prstGeom prst="round1Rect">
              <a:avLst>
                <a:gd fmla="val 0" name="adj"/>
              </a:avLst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/>
                <a:t>		Consenso</a:t>
              </a:r>
              <a:endParaRPr b="1" sz="2400"/>
            </a:p>
          </p:txBody>
        </p:sp>
        <p:pic>
          <p:nvPicPr>
            <p:cNvPr id="372" name="Google Shape;372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13950" y="1184663"/>
              <a:ext cx="543175" cy="543175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13860000" dist="19050">
                <a:srgbClr val="741B47">
                  <a:alpha val="60000"/>
                </a:srgbClr>
              </a:outerShdw>
            </a:effectLst>
          </p:spPr>
        </p:pic>
      </p:grpSp>
      <p:grpSp>
        <p:nvGrpSpPr>
          <p:cNvPr id="373" name="Google Shape;373;p36"/>
          <p:cNvGrpSpPr/>
          <p:nvPr/>
        </p:nvGrpSpPr>
        <p:grpSpPr>
          <a:xfrm>
            <a:off x="714925" y="1108250"/>
            <a:ext cx="7705200" cy="696000"/>
            <a:chOff x="714925" y="1946450"/>
            <a:chExt cx="7705200" cy="696000"/>
          </a:xfrm>
        </p:grpSpPr>
        <p:sp>
          <p:nvSpPr>
            <p:cNvPr id="374" name="Google Shape;374;p36"/>
            <p:cNvSpPr/>
            <p:nvPr/>
          </p:nvSpPr>
          <p:spPr>
            <a:xfrm>
              <a:off x="714925" y="1946450"/>
              <a:ext cx="7705200" cy="696000"/>
            </a:xfrm>
            <a:prstGeom prst="round1Rect">
              <a:avLst>
                <a:gd fmla="val 0" name="adj"/>
              </a:avLst>
            </a:prstGeom>
            <a:solidFill>
              <a:srgbClr val="FFE5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latin typeface="Comfortaa"/>
                  <a:ea typeface="Comfortaa"/>
                  <a:cs typeface="Comfortaa"/>
                  <a:sym typeface="Comfortaa"/>
                </a:rPr>
                <a:t>		Dado</a:t>
              </a:r>
              <a:endParaRPr b="1" sz="2400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pic>
          <p:nvPicPr>
            <p:cNvPr id="375" name="Google Shape;375;p3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13525" y="2022850"/>
              <a:ext cx="543180" cy="5432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17340000" dist="28575">
                <a:srgbClr val="000000">
                  <a:alpha val="50000"/>
                </a:srgbClr>
              </a:outerShdw>
            </a:effectLst>
          </p:spPr>
        </p:pic>
      </p:grpSp>
      <p:sp>
        <p:nvSpPr>
          <p:cNvPr id="376" name="Google Shape;376;p36"/>
          <p:cNvSpPr txBox="1"/>
          <p:nvPr/>
        </p:nvSpPr>
        <p:spPr>
          <a:xfrm rot="899983">
            <a:off x="5641352" y="2263334"/>
            <a:ext cx="2366949" cy="1095132"/>
          </a:xfrm>
          <a:prstGeom prst="rect">
            <a:avLst/>
          </a:prstGeom>
          <a:solidFill>
            <a:srgbClr val="EA9999"/>
          </a:solidFill>
          <a:ln cap="flat" cmpd="sng" w="28575">
            <a:solidFill>
              <a:srgbClr val="66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274E13"/>
                </a:solidFill>
              </a:rPr>
              <a:t>Algoritmo</a:t>
            </a:r>
            <a:r>
              <a:rPr b="1" lang="en" sz="1800">
                <a:solidFill>
                  <a:srgbClr val="274E13"/>
                </a:solidFill>
              </a:rPr>
              <a:t>?</a:t>
            </a:r>
            <a:endParaRPr b="1" sz="1800">
              <a:solidFill>
                <a:srgbClr val="274E1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274E13"/>
                </a:solidFill>
              </a:rPr>
              <a:t>RSA</a:t>
            </a:r>
            <a:endParaRPr b="1" sz="1800">
              <a:solidFill>
                <a:srgbClr val="274E1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274E13"/>
                </a:solidFill>
              </a:rPr>
              <a:t>Curvas Elipticas</a:t>
            </a:r>
            <a:endParaRPr b="1" sz="1800">
              <a:solidFill>
                <a:srgbClr val="274E13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7"/>
          <p:cNvSpPr txBox="1"/>
          <p:nvPr>
            <p:ph type="title"/>
          </p:nvPr>
        </p:nvSpPr>
        <p:spPr>
          <a:xfrm>
            <a:off x="124650" y="322200"/>
            <a:ext cx="73707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Arquitetura</a:t>
            </a:r>
            <a:endParaRPr/>
          </a:p>
        </p:txBody>
      </p:sp>
      <p:sp>
        <p:nvSpPr>
          <p:cNvPr id="382" name="Google Shape;382;p37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3" name="Google Shape;383;p37"/>
          <p:cNvSpPr/>
          <p:nvPr/>
        </p:nvSpPr>
        <p:spPr>
          <a:xfrm>
            <a:off x="714925" y="1108250"/>
            <a:ext cx="7705200" cy="696000"/>
          </a:xfrm>
          <a:prstGeom prst="round1Rect">
            <a:avLst>
              <a:gd fmla="val 50000" name="adj"/>
            </a:avLst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		Comunicação</a:t>
            </a:r>
            <a:endParaRPr b="1" sz="2400"/>
          </a:p>
        </p:txBody>
      </p:sp>
      <p:pic>
        <p:nvPicPr>
          <p:cNvPr id="384" name="Google Shape;38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9425" y="1108250"/>
            <a:ext cx="696000" cy="696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6380000" dist="19050">
              <a:srgbClr val="000000">
                <a:alpha val="50000"/>
              </a:srgbClr>
            </a:outerShdw>
          </a:effectLst>
        </p:spPr>
      </p:pic>
      <p:sp>
        <p:nvSpPr>
          <p:cNvPr id="385" name="Google Shape;385;p37"/>
          <p:cNvSpPr/>
          <p:nvPr/>
        </p:nvSpPr>
        <p:spPr>
          <a:xfrm>
            <a:off x="714925" y="1108250"/>
            <a:ext cx="7705200" cy="696000"/>
          </a:xfrm>
          <a:prstGeom prst="round1Rect">
            <a:avLst>
              <a:gd fmla="val 0" name="adj"/>
            </a:avLst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		Consenso</a:t>
            </a:r>
            <a:endParaRPr b="1" sz="2400"/>
          </a:p>
        </p:txBody>
      </p:sp>
      <p:grpSp>
        <p:nvGrpSpPr>
          <p:cNvPr id="386" name="Google Shape;386;p37"/>
          <p:cNvGrpSpPr/>
          <p:nvPr/>
        </p:nvGrpSpPr>
        <p:grpSpPr>
          <a:xfrm>
            <a:off x="714925" y="1108250"/>
            <a:ext cx="7705200" cy="696000"/>
            <a:chOff x="714925" y="1108250"/>
            <a:chExt cx="7705200" cy="696000"/>
          </a:xfrm>
        </p:grpSpPr>
        <p:sp>
          <p:nvSpPr>
            <p:cNvPr id="387" name="Google Shape;387;p37"/>
            <p:cNvSpPr/>
            <p:nvPr/>
          </p:nvSpPr>
          <p:spPr>
            <a:xfrm>
              <a:off x="714925" y="1108250"/>
              <a:ext cx="7705200" cy="696000"/>
            </a:xfrm>
            <a:prstGeom prst="round1Rect">
              <a:avLst>
                <a:gd fmla="val 0" name="adj"/>
              </a:avLst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/>
                <a:t>		Consenso</a:t>
              </a:r>
              <a:endParaRPr b="1" sz="2400"/>
            </a:p>
          </p:txBody>
        </p:sp>
        <p:pic>
          <p:nvPicPr>
            <p:cNvPr id="388" name="Google Shape;388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13950" y="1184663"/>
              <a:ext cx="543175" cy="543175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13860000" dist="19050">
                <a:srgbClr val="741B47">
                  <a:alpha val="60000"/>
                </a:srgbClr>
              </a:outerShdw>
            </a:effectLst>
          </p:spPr>
        </p:pic>
      </p:grpSp>
      <p:grpSp>
        <p:nvGrpSpPr>
          <p:cNvPr id="389" name="Google Shape;389;p37"/>
          <p:cNvGrpSpPr/>
          <p:nvPr/>
        </p:nvGrpSpPr>
        <p:grpSpPr>
          <a:xfrm>
            <a:off x="714925" y="1108250"/>
            <a:ext cx="7705200" cy="696000"/>
            <a:chOff x="714925" y="1946450"/>
            <a:chExt cx="7705200" cy="696000"/>
          </a:xfrm>
        </p:grpSpPr>
        <p:sp>
          <p:nvSpPr>
            <p:cNvPr id="390" name="Google Shape;390;p37"/>
            <p:cNvSpPr/>
            <p:nvPr/>
          </p:nvSpPr>
          <p:spPr>
            <a:xfrm>
              <a:off x="714925" y="1946450"/>
              <a:ext cx="7705200" cy="696000"/>
            </a:xfrm>
            <a:prstGeom prst="round1Rect">
              <a:avLst>
                <a:gd fmla="val 0" name="adj"/>
              </a:avLst>
            </a:prstGeom>
            <a:solidFill>
              <a:srgbClr val="FFE5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latin typeface="Comfortaa"/>
                  <a:ea typeface="Comfortaa"/>
                  <a:cs typeface="Comfortaa"/>
                  <a:sym typeface="Comfortaa"/>
                </a:rPr>
                <a:t>		Dado</a:t>
              </a:r>
              <a:endParaRPr b="1" sz="2400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pic>
          <p:nvPicPr>
            <p:cNvPr id="391" name="Google Shape;391;p3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13525" y="2022850"/>
              <a:ext cx="543180" cy="5432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17340000" dist="28575">
                <a:srgbClr val="000000">
                  <a:alpha val="50000"/>
                </a:srgbClr>
              </a:outerShdw>
            </a:effectLst>
          </p:spPr>
        </p:pic>
      </p:grpSp>
      <p:sp>
        <p:nvSpPr>
          <p:cNvPr id="392" name="Google Shape;392;p37"/>
          <p:cNvSpPr txBox="1"/>
          <p:nvPr/>
        </p:nvSpPr>
        <p:spPr>
          <a:xfrm rot="899983">
            <a:off x="5946152" y="3177734"/>
            <a:ext cx="2366949" cy="1095132"/>
          </a:xfrm>
          <a:prstGeom prst="rect">
            <a:avLst/>
          </a:prstGeom>
          <a:solidFill>
            <a:srgbClr val="EA9999"/>
          </a:solidFill>
          <a:ln cap="flat" cmpd="sng" w="28575">
            <a:solidFill>
              <a:srgbClr val="66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274E13"/>
                </a:solidFill>
              </a:rPr>
              <a:t>Algoritmo?</a:t>
            </a:r>
            <a:endParaRPr b="1" sz="1800">
              <a:solidFill>
                <a:srgbClr val="274E1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274E13"/>
                </a:solidFill>
              </a:rPr>
              <a:t>RSA</a:t>
            </a:r>
            <a:endParaRPr b="1" sz="1800">
              <a:solidFill>
                <a:srgbClr val="274E1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274E13"/>
                </a:solidFill>
              </a:rPr>
              <a:t>Curvas Elipticas</a:t>
            </a:r>
            <a:endParaRPr b="1" sz="1800">
              <a:solidFill>
                <a:srgbClr val="274E13"/>
              </a:solidFill>
            </a:endParaRPr>
          </a:p>
        </p:txBody>
      </p:sp>
      <p:sp>
        <p:nvSpPr>
          <p:cNvPr id="393" name="Google Shape;393;p37"/>
          <p:cNvSpPr/>
          <p:nvPr/>
        </p:nvSpPr>
        <p:spPr>
          <a:xfrm>
            <a:off x="781775" y="2286000"/>
            <a:ext cx="1675800" cy="856800"/>
          </a:xfrm>
          <a:prstGeom prst="round1Rect">
            <a:avLst>
              <a:gd fmla="val 16667" name="adj"/>
            </a:avLst>
          </a:prstGeom>
          <a:solidFill>
            <a:srgbClr val="C261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37"/>
          <p:cNvSpPr txBox="1"/>
          <p:nvPr/>
        </p:nvSpPr>
        <p:spPr>
          <a:xfrm>
            <a:off x="840095" y="2286007"/>
            <a:ext cx="16209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B0034"/>
                </a:solidFill>
                <a:latin typeface="Ultra"/>
                <a:ea typeface="Ultra"/>
                <a:cs typeface="Ultra"/>
                <a:sym typeface="Ultra"/>
              </a:rPr>
              <a:t>Header</a:t>
            </a:r>
            <a:endParaRPr sz="1800">
              <a:solidFill>
                <a:srgbClr val="3B0034"/>
              </a:solidFill>
              <a:latin typeface="Ultra"/>
              <a:ea typeface="Ultra"/>
              <a:cs typeface="Ultra"/>
              <a:sym typeface="Ultra"/>
            </a:endParaRPr>
          </a:p>
        </p:txBody>
      </p:sp>
      <p:sp>
        <p:nvSpPr>
          <p:cNvPr id="395" name="Google Shape;395;p37"/>
          <p:cNvSpPr/>
          <p:nvPr/>
        </p:nvSpPr>
        <p:spPr>
          <a:xfrm>
            <a:off x="781775" y="3220669"/>
            <a:ext cx="1675800" cy="1211400"/>
          </a:xfrm>
          <a:prstGeom prst="round1Rect">
            <a:avLst>
              <a:gd fmla="val 16667" name="adj"/>
            </a:avLst>
          </a:prstGeom>
          <a:solidFill>
            <a:srgbClr val="C261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7"/>
          <p:cNvSpPr txBox="1"/>
          <p:nvPr/>
        </p:nvSpPr>
        <p:spPr>
          <a:xfrm>
            <a:off x="840095" y="3220654"/>
            <a:ext cx="16209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B0034"/>
                </a:solidFill>
                <a:latin typeface="Ultra"/>
                <a:ea typeface="Ultra"/>
                <a:cs typeface="Ultra"/>
                <a:sym typeface="Ultra"/>
              </a:rPr>
              <a:t>Data</a:t>
            </a:r>
            <a:endParaRPr sz="1800">
              <a:solidFill>
                <a:srgbClr val="3B0034"/>
              </a:solidFill>
              <a:latin typeface="Ultra"/>
              <a:ea typeface="Ultra"/>
              <a:cs typeface="Ultra"/>
              <a:sym typeface="Ultra"/>
            </a:endParaRPr>
          </a:p>
        </p:txBody>
      </p:sp>
      <p:cxnSp>
        <p:nvCxnSpPr>
          <p:cNvPr id="397" name="Google Shape;397;p37"/>
          <p:cNvCxnSpPr/>
          <p:nvPr/>
        </p:nvCxnSpPr>
        <p:spPr>
          <a:xfrm>
            <a:off x="2638425" y="3412650"/>
            <a:ext cx="0" cy="981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8" name="Google Shape;398;p37"/>
          <p:cNvSpPr txBox="1"/>
          <p:nvPr/>
        </p:nvSpPr>
        <p:spPr>
          <a:xfrm>
            <a:off x="2705100" y="3695700"/>
            <a:ext cx="1857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3B0034"/>
                </a:solidFill>
                <a:latin typeface="Ultra"/>
                <a:ea typeface="Ultra"/>
                <a:cs typeface="Ultra"/>
                <a:sym typeface="Ultra"/>
              </a:rPr>
              <a:t>Transações</a:t>
            </a:r>
            <a:endParaRPr sz="1800">
              <a:solidFill>
                <a:srgbClr val="3B0034"/>
              </a:solidFill>
              <a:latin typeface="Ultra"/>
              <a:ea typeface="Ultra"/>
              <a:cs typeface="Ultra"/>
              <a:sym typeface="Ultra"/>
            </a:endParaRPr>
          </a:p>
        </p:txBody>
      </p:sp>
      <p:pic>
        <p:nvPicPr>
          <p:cNvPr id="399" name="Google Shape;399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74754" y="2075653"/>
            <a:ext cx="1021000" cy="1021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7"/>
          <p:cNvSpPr txBox="1"/>
          <p:nvPr/>
        </p:nvSpPr>
        <p:spPr>
          <a:xfrm>
            <a:off x="4076700" y="2228850"/>
            <a:ext cx="1857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B0034"/>
                </a:solidFill>
                <a:latin typeface="Ultra"/>
                <a:ea typeface="Ultra"/>
                <a:cs typeface="Ultra"/>
                <a:sym typeface="Ultra"/>
              </a:rPr>
              <a:t>Tempo de criação</a:t>
            </a:r>
            <a:endParaRPr sz="1800">
              <a:solidFill>
                <a:srgbClr val="3B0034"/>
              </a:solidFill>
              <a:latin typeface="Ultra"/>
              <a:ea typeface="Ultra"/>
              <a:cs typeface="Ultra"/>
              <a:sym typeface="Ultr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8"/>
          <p:cNvSpPr txBox="1"/>
          <p:nvPr>
            <p:ph type="title"/>
          </p:nvPr>
        </p:nvSpPr>
        <p:spPr>
          <a:xfrm>
            <a:off x="124650" y="322200"/>
            <a:ext cx="73707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Arquitetura</a:t>
            </a:r>
            <a:endParaRPr/>
          </a:p>
        </p:txBody>
      </p:sp>
      <p:sp>
        <p:nvSpPr>
          <p:cNvPr id="406" name="Google Shape;406;p38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07" name="Google Shape;407;p38"/>
          <p:cNvGrpSpPr/>
          <p:nvPr/>
        </p:nvGrpSpPr>
        <p:grpSpPr>
          <a:xfrm>
            <a:off x="714925" y="1108250"/>
            <a:ext cx="7705200" cy="696000"/>
            <a:chOff x="714925" y="1108250"/>
            <a:chExt cx="7705200" cy="696000"/>
          </a:xfrm>
        </p:grpSpPr>
        <p:sp>
          <p:nvSpPr>
            <p:cNvPr id="408" name="Google Shape;408;p38"/>
            <p:cNvSpPr/>
            <p:nvPr/>
          </p:nvSpPr>
          <p:spPr>
            <a:xfrm>
              <a:off x="714925" y="1108250"/>
              <a:ext cx="7705200" cy="696000"/>
            </a:xfrm>
            <a:prstGeom prst="round1Rect">
              <a:avLst>
                <a:gd fmla="val 50000" name="adj"/>
              </a:avLst>
            </a:pr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457200" lvl="0" marL="45720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" sz="2400">
                  <a:latin typeface="Comfortaa"/>
                  <a:ea typeface="Comfortaa"/>
                  <a:cs typeface="Comfortaa"/>
                  <a:sym typeface="Comfortaa"/>
                </a:rPr>
                <a:t>Aplicação</a:t>
              </a:r>
              <a:endParaRPr b="1" sz="2400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pic>
          <p:nvPicPr>
            <p:cNvPr id="409" name="Google Shape;409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3525" y="1146450"/>
              <a:ext cx="619601" cy="61960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138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410" name="Google Shape;410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350" y="1880450"/>
            <a:ext cx="2559225" cy="2712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10575" y="1916538"/>
            <a:ext cx="2011250" cy="100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30776" y="2922149"/>
            <a:ext cx="3190100" cy="1595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bitcoin png" id="413" name="Google Shape;413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24625" y="1587250"/>
            <a:ext cx="1334900" cy="133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9"/>
          <p:cNvSpPr txBox="1"/>
          <p:nvPr>
            <p:ph type="title"/>
          </p:nvPr>
        </p:nvSpPr>
        <p:spPr>
          <a:xfrm>
            <a:off x="124650" y="322200"/>
            <a:ext cx="73707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Hyperledger Fabric</a:t>
            </a:r>
            <a:endParaRPr/>
          </a:p>
        </p:txBody>
      </p:sp>
      <p:sp>
        <p:nvSpPr>
          <p:cNvPr id="419" name="Google Shape;419;p39"/>
          <p:cNvSpPr txBox="1"/>
          <p:nvPr>
            <p:ph idx="1" type="body"/>
          </p:nvPr>
        </p:nvSpPr>
        <p:spPr>
          <a:xfrm>
            <a:off x="581850" y="988800"/>
            <a:ext cx="8205900" cy="345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39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Resultado de imagem para hyperledger fabric" id="421" name="Google Shape;42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0975" y="3585750"/>
            <a:ext cx="3376776" cy="940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supply chain" id="422" name="Google Shape;422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4650" y="1065225"/>
            <a:ext cx="3706587" cy="345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blockchain privada" id="423" name="Google Shape;423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99550" y="1131200"/>
            <a:ext cx="5347824" cy="2339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40"/>
          <p:cNvSpPr txBox="1"/>
          <p:nvPr>
            <p:ph type="title"/>
          </p:nvPr>
        </p:nvSpPr>
        <p:spPr>
          <a:xfrm>
            <a:off x="124650" y="322200"/>
            <a:ext cx="73707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Ethereum</a:t>
            </a:r>
            <a:endParaRPr/>
          </a:p>
        </p:txBody>
      </p:sp>
      <p:sp>
        <p:nvSpPr>
          <p:cNvPr id="429" name="Google Shape;429;p40"/>
          <p:cNvSpPr txBox="1"/>
          <p:nvPr>
            <p:ph idx="1" type="body"/>
          </p:nvPr>
        </p:nvSpPr>
        <p:spPr>
          <a:xfrm>
            <a:off x="581850" y="988800"/>
            <a:ext cx="8205900" cy="345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40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Resultado de imagem para ethereum" id="431" name="Google Shape;43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0052" y="2894025"/>
            <a:ext cx="2746575" cy="1683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ether coin" id="432" name="Google Shape;432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54550" y="1179600"/>
            <a:ext cx="1592100" cy="1592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proof of work" id="433" name="Google Shape;433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9500" y="1507125"/>
            <a:ext cx="2838625" cy="2838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public or private" id="434" name="Google Shape;434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76250" y="1507137"/>
            <a:ext cx="3714375" cy="232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41"/>
          <p:cNvSpPr txBox="1"/>
          <p:nvPr>
            <p:ph type="title"/>
          </p:nvPr>
        </p:nvSpPr>
        <p:spPr>
          <a:xfrm>
            <a:off x="124650" y="322200"/>
            <a:ext cx="73707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Caso de uso 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41"/>
          <p:cNvSpPr txBox="1"/>
          <p:nvPr>
            <p:ph idx="1" type="body"/>
          </p:nvPr>
        </p:nvSpPr>
        <p:spPr>
          <a:xfrm>
            <a:off x="581850" y="988800"/>
            <a:ext cx="8205900" cy="345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Font typeface="Comfortaa"/>
              <a:buChar char="➔"/>
            </a:pPr>
            <a:r>
              <a:rPr lang="en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Transferência de commodities entre empresas de diferentes países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41" name="Google Shape;441;p41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Resultado de imagem para commodities" id="442" name="Google Shape;44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4975" y="3147288"/>
            <a:ext cx="2604400" cy="1470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dados confidenciais" id="443" name="Google Shape;443;p41"/>
          <p:cNvPicPr preferRelativeResize="0"/>
          <p:nvPr/>
        </p:nvPicPr>
        <p:blipFill rotWithShape="1">
          <a:blip r:embed="rId4">
            <a:alphaModFix/>
          </a:blip>
          <a:srcRect b="19854" l="8587" r="8596" t="19054"/>
          <a:stretch/>
        </p:blipFill>
        <p:spPr>
          <a:xfrm>
            <a:off x="4553150" y="1696825"/>
            <a:ext cx="2545224" cy="9332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hierarquia" id="444" name="Google Shape;444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01850" y="2309563"/>
            <a:ext cx="2251950" cy="2251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supply chain" id="445" name="Google Shape;445;p41"/>
          <p:cNvPicPr preferRelativeResize="0"/>
          <p:nvPr/>
        </p:nvPicPr>
        <p:blipFill rotWithShape="1">
          <a:blip r:embed="rId6">
            <a:alphaModFix/>
          </a:blip>
          <a:srcRect b="0" l="20684" r="17068" t="0"/>
          <a:stretch/>
        </p:blipFill>
        <p:spPr>
          <a:xfrm>
            <a:off x="234300" y="2343138"/>
            <a:ext cx="2669175" cy="218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42"/>
          <p:cNvSpPr txBox="1"/>
          <p:nvPr>
            <p:ph type="title"/>
          </p:nvPr>
        </p:nvSpPr>
        <p:spPr>
          <a:xfrm>
            <a:off x="124650" y="322200"/>
            <a:ext cx="73707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Caso de uso 1</a:t>
            </a:r>
            <a:endParaRPr/>
          </a:p>
        </p:txBody>
      </p:sp>
      <p:sp>
        <p:nvSpPr>
          <p:cNvPr id="451" name="Google Shape;451;p42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452" name="Google Shape;452;p42"/>
          <p:cNvGraphicFramePr/>
          <p:nvPr/>
        </p:nvGraphicFramePr>
        <p:xfrm>
          <a:off x="306300" y="11928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{AD0C346C-E394-47A9-A499-C95F82D8A7B1}</a:tableStyleId>
              </a:tblPr>
              <a:tblGrid>
                <a:gridCol w="5115650"/>
                <a:gridCol w="1750300"/>
                <a:gridCol w="1665450"/>
              </a:tblGrid>
              <a:tr h="3769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Hyperledger</a:t>
                      </a:r>
                      <a:endParaRPr b="1" sz="18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Ethereum</a:t>
                      </a:r>
                      <a:endParaRPr b="1" sz="18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</a:tr>
              <a:tr h="5747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Rede</a:t>
                      </a:r>
                      <a:r>
                        <a:rPr lang="en" sz="18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privada</a:t>
                      </a:r>
                      <a:endParaRPr sz="18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</a:tr>
              <a:tr h="5747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Hierarquia de acesso a informações</a:t>
                      </a:r>
                      <a:endParaRPr sz="18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</a:tr>
              <a:tr h="5747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Troca apenas de informação (sem criptomoeda)</a:t>
                      </a:r>
                      <a:endParaRPr sz="18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</a:tr>
              <a:tr h="5747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Inserir na blockchain apenas quando houver transações (sem mineração)</a:t>
                      </a:r>
                      <a:endParaRPr sz="18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descr="Resultado de imagem para certo errado" id="453" name="Google Shape;453;p42"/>
          <p:cNvPicPr preferRelativeResize="0"/>
          <p:nvPr/>
        </p:nvPicPr>
        <p:blipFill rotWithShape="1">
          <a:blip r:embed="rId3">
            <a:alphaModFix/>
          </a:blip>
          <a:srcRect b="0" l="0" r="46785" t="0"/>
          <a:stretch/>
        </p:blipFill>
        <p:spPr>
          <a:xfrm>
            <a:off x="6042600" y="1710275"/>
            <a:ext cx="537300" cy="459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certo errado" id="454" name="Google Shape;454;p42"/>
          <p:cNvPicPr preferRelativeResize="0"/>
          <p:nvPr/>
        </p:nvPicPr>
        <p:blipFill rotWithShape="1">
          <a:blip r:embed="rId3">
            <a:alphaModFix/>
          </a:blip>
          <a:srcRect b="0" l="53060" r="0" t="0"/>
          <a:stretch/>
        </p:blipFill>
        <p:spPr>
          <a:xfrm>
            <a:off x="7769275" y="2275863"/>
            <a:ext cx="473950" cy="459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certo errado" id="455" name="Google Shape;455;p42"/>
          <p:cNvPicPr preferRelativeResize="0"/>
          <p:nvPr/>
        </p:nvPicPr>
        <p:blipFill rotWithShape="1">
          <a:blip r:embed="rId3">
            <a:alphaModFix/>
          </a:blip>
          <a:srcRect b="0" l="0" r="46785" t="0"/>
          <a:stretch/>
        </p:blipFill>
        <p:spPr>
          <a:xfrm>
            <a:off x="7769275" y="1710275"/>
            <a:ext cx="537300" cy="459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certo errado" id="456" name="Google Shape;456;p42"/>
          <p:cNvPicPr preferRelativeResize="0"/>
          <p:nvPr/>
        </p:nvPicPr>
        <p:blipFill rotWithShape="1">
          <a:blip r:embed="rId3">
            <a:alphaModFix/>
          </a:blip>
          <a:srcRect b="0" l="0" r="46785" t="0"/>
          <a:stretch/>
        </p:blipFill>
        <p:spPr>
          <a:xfrm>
            <a:off x="6042600" y="2296325"/>
            <a:ext cx="537300" cy="459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certo errado" id="457" name="Google Shape;457;p42"/>
          <p:cNvPicPr preferRelativeResize="0"/>
          <p:nvPr/>
        </p:nvPicPr>
        <p:blipFill rotWithShape="1">
          <a:blip r:embed="rId3">
            <a:alphaModFix/>
          </a:blip>
          <a:srcRect b="0" l="0" r="46785" t="0"/>
          <a:stretch/>
        </p:blipFill>
        <p:spPr>
          <a:xfrm>
            <a:off x="6042600" y="2971125"/>
            <a:ext cx="537300" cy="459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certo errado" id="458" name="Google Shape;458;p42"/>
          <p:cNvPicPr preferRelativeResize="0"/>
          <p:nvPr/>
        </p:nvPicPr>
        <p:blipFill rotWithShape="1">
          <a:blip r:embed="rId3">
            <a:alphaModFix/>
          </a:blip>
          <a:srcRect b="0" l="53060" r="0" t="0"/>
          <a:stretch/>
        </p:blipFill>
        <p:spPr>
          <a:xfrm>
            <a:off x="7769275" y="2971113"/>
            <a:ext cx="473950" cy="459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certo errado" id="459" name="Google Shape;459;p42"/>
          <p:cNvPicPr preferRelativeResize="0"/>
          <p:nvPr/>
        </p:nvPicPr>
        <p:blipFill rotWithShape="1">
          <a:blip r:embed="rId3">
            <a:alphaModFix/>
          </a:blip>
          <a:srcRect b="0" l="0" r="46785" t="0"/>
          <a:stretch/>
        </p:blipFill>
        <p:spPr>
          <a:xfrm>
            <a:off x="6042600" y="3666350"/>
            <a:ext cx="537300" cy="459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certo errado" id="460" name="Google Shape;460;p42"/>
          <p:cNvPicPr preferRelativeResize="0"/>
          <p:nvPr/>
        </p:nvPicPr>
        <p:blipFill rotWithShape="1">
          <a:blip r:embed="rId3">
            <a:alphaModFix/>
          </a:blip>
          <a:srcRect b="0" l="53060" r="0" t="0"/>
          <a:stretch/>
        </p:blipFill>
        <p:spPr>
          <a:xfrm>
            <a:off x="7769275" y="3666350"/>
            <a:ext cx="473950" cy="45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43"/>
          <p:cNvSpPr txBox="1"/>
          <p:nvPr>
            <p:ph type="title"/>
          </p:nvPr>
        </p:nvSpPr>
        <p:spPr>
          <a:xfrm>
            <a:off x="124650" y="322200"/>
            <a:ext cx="73707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Caso de uso 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43"/>
          <p:cNvSpPr txBox="1"/>
          <p:nvPr>
            <p:ph idx="1" type="body"/>
          </p:nvPr>
        </p:nvSpPr>
        <p:spPr>
          <a:xfrm>
            <a:off x="581850" y="988800"/>
            <a:ext cx="8205900" cy="345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Font typeface="Comfortaa"/>
              <a:buChar char="➔"/>
            </a:pPr>
            <a:r>
              <a:rPr lang="en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Registro de propriedade intelectual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67" name="Google Shape;467;p43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Resultado de imagem para dados publicos" id="468" name="Google Shape;468;p43"/>
          <p:cNvPicPr preferRelativeResize="0"/>
          <p:nvPr/>
        </p:nvPicPr>
        <p:blipFill rotWithShape="1">
          <a:blip r:embed="rId3">
            <a:alphaModFix/>
          </a:blip>
          <a:srcRect b="0" l="17712" r="13502" t="0"/>
          <a:stretch/>
        </p:blipFill>
        <p:spPr>
          <a:xfrm>
            <a:off x="476475" y="1954775"/>
            <a:ext cx="4122025" cy="2492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camera png" id="469" name="Google Shape;469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24325" y="1440037"/>
            <a:ext cx="2263425" cy="2263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tubo de ensaio png" id="470" name="Google Shape;470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07645" y="3263225"/>
            <a:ext cx="1117080" cy="1368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m relacionada" id="471" name="Google Shape;471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28350" y="3445298"/>
            <a:ext cx="1298175" cy="1298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disco vinil png" id="472" name="Google Shape;472;p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63587" y="1853425"/>
            <a:ext cx="1205200" cy="120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44"/>
          <p:cNvSpPr txBox="1"/>
          <p:nvPr>
            <p:ph type="title"/>
          </p:nvPr>
        </p:nvSpPr>
        <p:spPr>
          <a:xfrm>
            <a:off x="124650" y="322200"/>
            <a:ext cx="73707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Caso de uso 2</a:t>
            </a:r>
            <a:endParaRPr/>
          </a:p>
        </p:txBody>
      </p:sp>
      <p:sp>
        <p:nvSpPr>
          <p:cNvPr id="478" name="Google Shape;478;p44"/>
          <p:cNvSpPr txBox="1"/>
          <p:nvPr>
            <p:ph idx="12" type="sldNum"/>
          </p:nvPr>
        </p:nvSpPr>
        <p:spPr>
          <a:xfrm>
            <a:off x="7415922" y="4822009"/>
            <a:ext cx="1592100" cy="27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479" name="Google Shape;479;p44"/>
          <p:cNvGraphicFramePr/>
          <p:nvPr/>
        </p:nvGraphicFramePr>
        <p:xfrm>
          <a:off x="306300" y="11928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{AD0C346C-E394-47A9-A499-C95F82D8A7B1}</a:tableStyleId>
              </a:tblPr>
              <a:tblGrid>
                <a:gridCol w="5115650"/>
                <a:gridCol w="1750300"/>
                <a:gridCol w="1665450"/>
              </a:tblGrid>
              <a:tr h="3769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Hyperledger</a:t>
                      </a:r>
                      <a:endParaRPr b="1" sz="18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Ethereum</a:t>
                      </a:r>
                      <a:endParaRPr b="1" sz="18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</a:tr>
              <a:tr h="5747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Escrita e acesso públicos</a:t>
                      </a:r>
                      <a:endParaRPr sz="18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</a:tr>
              <a:tr h="5747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Não necessita de infra exclusiva</a:t>
                      </a:r>
                      <a:endParaRPr sz="18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</a:tr>
              <a:tr h="5747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Sem a necessidade de agentes centralizadores</a:t>
                      </a:r>
                      <a:endParaRPr sz="18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</a:tr>
              <a:tr h="5747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Smart contracts</a:t>
                      </a:r>
                      <a:endParaRPr sz="18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descr="Resultado de imagem para certo errado" id="480" name="Google Shape;480;p44"/>
          <p:cNvPicPr preferRelativeResize="0"/>
          <p:nvPr/>
        </p:nvPicPr>
        <p:blipFill rotWithShape="1">
          <a:blip r:embed="rId3">
            <a:alphaModFix/>
          </a:blip>
          <a:srcRect b="0" l="53060" r="0" t="0"/>
          <a:stretch/>
        </p:blipFill>
        <p:spPr>
          <a:xfrm>
            <a:off x="5998075" y="2323225"/>
            <a:ext cx="473950" cy="459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certo errado" id="481" name="Google Shape;481;p44"/>
          <p:cNvPicPr preferRelativeResize="0"/>
          <p:nvPr/>
        </p:nvPicPr>
        <p:blipFill rotWithShape="1">
          <a:blip r:embed="rId3">
            <a:alphaModFix/>
          </a:blip>
          <a:srcRect b="0" l="0" r="46785" t="0"/>
          <a:stretch/>
        </p:blipFill>
        <p:spPr>
          <a:xfrm>
            <a:off x="7769275" y="1710275"/>
            <a:ext cx="537300" cy="459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certo errado" id="482" name="Google Shape;482;p44"/>
          <p:cNvPicPr preferRelativeResize="0"/>
          <p:nvPr/>
        </p:nvPicPr>
        <p:blipFill rotWithShape="1">
          <a:blip r:embed="rId3">
            <a:alphaModFix/>
          </a:blip>
          <a:srcRect b="0" l="0" r="46785" t="0"/>
          <a:stretch/>
        </p:blipFill>
        <p:spPr>
          <a:xfrm>
            <a:off x="7754650" y="2341863"/>
            <a:ext cx="537300" cy="459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certo errado" id="483" name="Google Shape;483;p44"/>
          <p:cNvPicPr preferRelativeResize="0"/>
          <p:nvPr/>
        </p:nvPicPr>
        <p:blipFill rotWithShape="1">
          <a:blip r:embed="rId3">
            <a:alphaModFix/>
          </a:blip>
          <a:srcRect b="0" l="0" r="46785" t="0"/>
          <a:stretch/>
        </p:blipFill>
        <p:spPr>
          <a:xfrm>
            <a:off x="7737600" y="2927325"/>
            <a:ext cx="537300" cy="459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certo errado" id="484" name="Google Shape;484;p44"/>
          <p:cNvPicPr preferRelativeResize="0"/>
          <p:nvPr/>
        </p:nvPicPr>
        <p:blipFill rotWithShape="1">
          <a:blip r:embed="rId3">
            <a:alphaModFix/>
          </a:blip>
          <a:srcRect b="0" l="0" r="46785" t="0"/>
          <a:stretch/>
        </p:blipFill>
        <p:spPr>
          <a:xfrm>
            <a:off x="6042600" y="3590150"/>
            <a:ext cx="537300" cy="459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certo errado" id="485" name="Google Shape;485;p44"/>
          <p:cNvPicPr preferRelativeResize="0"/>
          <p:nvPr/>
        </p:nvPicPr>
        <p:blipFill rotWithShape="1">
          <a:blip r:embed="rId3">
            <a:alphaModFix/>
          </a:blip>
          <a:srcRect b="0" l="53060" r="0" t="0"/>
          <a:stretch/>
        </p:blipFill>
        <p:spPr>
          <a:xfrm>
            <a:off x="6031550" y="2936200"/>
            <a:ext cx="473950" cy="459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certo errado" id="486" name="Google Shape;486;p44"/>
          <p:cNvPicPr preferRelativeResize="0"/>
          <p:nvPr/>
        </p:nvPicPr>
        <p:blipFill rotWithShape="1">
          <a:blip r:embed="rId3">
            <a:alphaModFix/>
          </a:blip>
          <a:srcRect b="0" l="0" r="46785" t="0"/>
          <a:stretch/>
        </p:blipFill>
        <p:spPr>
          <a:xfrm>
            <a:off x="7737600" y="3625138"/>
            <a:ext cx="537300" cy="459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m para certo errado" id="487" name="Google Shape;487;p44"/>
          <p:cNvPicPr preferRelativeResize="0"/>
          <p:nvPr/>
        </p:nvPicPr>
        <p:blipFill rotWithShape="1">
          <a:blip r:embed="rId3">
            <a:alphaModFix/>
          </a:blip>
          <a:srcRect b="0" l="53060" r="0" t="0"/>
          <a:stretch/>
        </p:blipFill>
        <p:spPr>
          <a:xfrm>
            <a:off x="6031550" y="1728100"/>
            <a:ext cx="473950" cy="45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45"/>
          <p:cNvSpPr txBox="1"/>
          <p:nvPr>
            <p:ph type="ctrTitle"/>
          </p:nvPr>
        </p:nvSpPr>
        <p:spPr>
          <a:xfrm>
            <a:off x="141875" y="1294375"/>
            <a:ext cx="8883900" cy="229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500"/>
              <a:t>Blockchain which color?</a:t>
            </a:r>
            <a:endParaRPr sz="3500"/>
          </a:p>
        </p:txBody>
      </p:sp>
      <p:sp>
        <p:nvSpPr>
          <p:cNvPr id="493" name="Google Shape;493;p45"/>
          <p:cNvSpPr txBox="1"/>
          <p:nvPr>
            <p:ph idx="1" type="subTitle"/>
          </p:nvPr>
        </p:nvSpPr>
        <p:spPr>
          <a:xfrm>
            <a:off x="555875" y="3943500"/>
            <a:ext cx="7879500" cy="16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"/>
              <a:t>Henry Nunes - henry.nunes@outlook.com</a:t>
            </a:r>
            <a:br>
              <a:rPr lang="en"/>
            </a:br>
            <a:r>
              <a:rPr lang="en"/>
              <a:t>Bruno Lippert - bruno.lippert@acad.pucrs.br</a:t>
            </a:r>
            <a:endParaRPr b="0" i="0" sz="2000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t/>
            </a:r>
            <a:endParaRPr b="0" i="0" sz="1600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t/>
            </a:r>
            <a:endParaRPr b="0" i="0" sz="1600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t/>
            </a:r>
            <a:endParaRPr b="0" i="0" sz="2000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